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12" r:id="rId3"/>
    <p:sldId id="274" r:id="rId4"/>
    <p:sldId id="299" r:id="rId5"/>
    <p:sldId id="359" r:id="rId6"/>
    <p:sldId id="300" r:id="rId7"/>
    <p:sldId id="362" r:id="rId8"/>
    <p:sldId id="305" r:id="rId9"/>
    <p:sldId id="301" r:id="rId10"/>
    <p:sldId id="260" r:id="rId11"/>
    <p:sldId id="257" r:id="rId12"/>
    <p:sldId id="308" r:id="rId13"/>
    <p:sldId id="311" r:id="rId14"/>
    <p:sldId id="307" r:id="rId15"/>
    <p:sldId id="313" r:id="rId16"/>
    <p:sldId id="314" r:id="rId17"/>
    <p:sldId id="315" r:id="rId18"/>
    <p:sldId id="316" r:id="rId19"/>
    <p:sldId id="31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INAC Agnès" initials="TA" lastIdx="1" clrIdx="0">
    <p:extLst/>
  </p:cmAuthor>
  <p:cmAuthor id="2" name="Helen Seeger" initials="HS" lastIdx="1" clrIdx="1">
    <p:extLst/>
  </p:cmAuthor>
  <p:cmAuthor id="3" name="Helen Seeger" initials="HS [2]" lastIdx="1" clrIdx="2">
    <p:extLst/>
  </p:cmAuthor>
  <p:cmAuthor id="4" name="Helen Seeger" initials="HS [3]" lastIdx="1" clrIdx="3">
    <p:extLst/>
  </p:cmAuthor>
  <p:cmAuthor id="5" name="FLINT Garrett" initials="FG" lastIdx="1" clrIdx="4">
    <p:extLst>
      <p:ext uri="{19B8F6BF-5375-455C-9EA6-DF929625EA0E}">
        <p15:presenceInfo xmlns:p15="http://schemas.microsoft.com/office/powerpoint/2012/main" userId="S-1-5-21-4064896599-1321994828-1977553258-33529" providerId="AD"/>
      </p:ext>
    </p:extLst>
  </p:cmAuthor>
  <p:cmAuthor id="6" name="Colleen Roberts" initials="CR" lastIdx="6" clrIdx="5">
    <p:extLst>
      <p:ext uri="{19B8F6BF-5375-455C-9EA6-DF929625EA0E}">
        <p15:presenceInfo xmlns:p15="http://schemas.microsoft.com/office/powerpoint/2012/main" userId="S-1-5-21-702818919-1967639550-10934496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6" autoAdjust="0"/>
    <p:restoredTop sz="66446" autoAdjust="0"/>
  </p:normalViewPr>
  <p:slideViewPr>
    <p:cSldViewPr snapToGrid="0">
      <p:cViewPr varScale="1">
        <p:scale>
          <a:sx n="54" d="100"/>
          <a:sy n="54" d="100"/>
        </p:scale>
        <p:origin x="22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70872-94C4-F141-A5D1-9CD3FC546D3E}" type="datetimeFigureOut">
              <a:rPr lang="en-US" smtClean="0"/>
              <a:t>1/30/2019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240C7-9D85-024C-B2E5-29FD56AAE6A2}" type="slidenum">
              <a:rPr lang="en-US" smtClean="0"/>
              <a:t>‹#›</a:t>
            </a:fld>
            <a:endParaRPr lang="en-US"/>
          </a:p>
        </p:txBody>
      </p: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Background: </a:t>
            </a:r>
            <a:r>
              <a:rPr lang="fr-CH" dirty="0" err="1"/>
              <a:t>GBViE</a:t>
            </a:r>
            <a:r>
              <a:rPr lang="fr-CH" dirty="0"/>
              <a:t>, Call to Action, IOM </a:t>
            </a:r>
            <a:r>
              <a:rPr lang="fr-CH" dirty="0" err="1"/>
              <a:t>supported</a:t>
            </a:r>
            <a:r>
              <a:rPr lang="fr-CH" dirty="0"/>
              <a:t> </a:t>
            </a:r>
            <a:r>
              <a:rPr lang="fr-CH" dirty="0" err="1"/>
              <a:t>since</a:t>
            </a:r>
            <a:r>
              <a:rPr lang="fr-CH" dirty="0"/>
              <a:t> 2014 to </a:t>
            </a:r>
            <a:r>
              <a:rPr lang="fr-CH" dirty="0" err="1"/>
              <a:t>mainstream</a:t>
            </a:r>
            <a:r>
              <a:rPr lang="fr-CH" dirty="0"/>
              <a:t> GBV in </a:t>
            </a:r>
            <a:r>
              <a:rPr lang="fr-CH" dirty="0" err="1"/>
              <a:t>several</a:t>
            </a:r>
            <a:r>
              <a:rPr lang="fr-CH" dirty="0"/>
              <a:t> </a:t>
            </a:r>
            <a:r>
              <a:rPr lang="fr-CH" dirty="0" err="1"/>
              <a:t>sectors</a:t>
            </a:r>
            <a:r>
              <a:rPr lang="fr-CH" dirty="0"/>
              <a:t> of assistance, </a:t>
            </a:r>
            <a:r>
              <a:rPr lang="fr-CH" dirty="0" err="1"/>
              <a:t>including</a:t>
            </a:r>
            <a:r>
              <a:rPr lang="fr-CH" dirty="0"/>
              <a:t> CCCM, </a:t>
            </a:r>
            <a:r>
              <a:rPr lang="fr-CH" dirty="0" err="1"/>
              <a:t>shelter</a:t>
            </a:r>
            <a:r>
              <a:rPr lang="fr-CH" baseline="0" dirty="0"/>
              <a:t> and DTM. Objective: </a:t>
            </a:r>
            <a:r>
              <a:rPr lang="fr-CH" baseline="0" dirty="0" err="1"/>
              <a:t>Doing</a:t>
            </a:r>
            <a:r>
              <a:rPr lang="fr-CH" baseline="0" dirty="0"/>
              <a:t> </a:t>
            </a:r>
            <a:r>
              <a:rPr lang="fr-CH" baseline="0" dirty="0" err="1"/>
              <a:t>better</a:t>
            </a:r>
            <a:r>
              <a:rPr lang="fr-CH" baseline="0" dirty="0"/>
              <a:t> a protection </a:t>
            </a:r>
            <a:r>
              <a:rPr lang="fr-CH" baseline="0" dirty="0" err="1"/>
              <a:t>women</a:t>
            </a:r>
            <a:r>
              <a:rPr lang="fr-CH" baseline="0" dirty="0"/>
              <a:t> and girls in emergencies. Global </a:t>
            </a:r>
            <a:r>
              <a:rPr lang="fr-CH" baseline="0" dirty="0" err="1"/>
              <a:t>cooperation</a:t>
            </a:r>
            <a:r>
              <a:rPr lang="fr-CH" baseline="0" dirty="0"/>
              <a:t> </a:t>
            </a:r>
            <a:r>
              <a:rPr lang="fr-CH" baseline="0" dirty="0" err="1"/>
              <a:t>with</a:t>
            </a:r>
            <a:r>
              <a:rPr lang="fr-CH" baseline="0" dirty="0"/>
              <a:t> the GBV </a:t>
            </a:r>
            <a:r>
              <a:rPr lang="fr-CH" baseline="0" dirty="0" err="1"/>
              <a:t>AoR</a:t>
            </a:r>
            <a:r>
              <a:rPr lang="fr-CH" baseline="0" dirty="0"/>
              <a:t>. </a:t>
            </a:r>
            <a:endParaRPr lang="en-US" dirty="0"/>
          </a:p>
        </p:txBody>
      </p:sp>
      <p:sp>
        <p:nvSpPr>
          <p:cNvPr id="4" name="Slide Number Placeholder 3"/>
          <p:cNvSpPr>
            <a:spLocks noGrp="1"/>
          </p:cNvSpPr>
          <p:nvPr>
            <p:ph type="sldNum" sz="quarter" idx="10"/>
          </p:nvPr>
        </p:nvSpPr>
        <p:spPr/>
        <p:txBody>
          <a:bodyPr/>
          <a:lstStyle/>
          <a:p>
            <a:fld id="{37F240C7-9D85-024C-B2E5-29FD56AAE6A2}" type="slidenum">
              <a:rPr lang="en-US" smtClean="0"/>
              <a:t>1</a:t>
            </a:fld>
            <a:endParaRPr lang="en-US"/>
          </a:p>
        </p:txBody>
      </p:sp>
    </p:spTree>
    <p:extLst>
      <p:ext uri="{BB962C8B-B14F-4D97-AF65-F5344CB8AC3E}">
        <p14:creationId xmlns:p14="http://schemas.microsoft.com/office/powerpoint/2010/main" val="116882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altLang="en-US" dirty="0">
              <a:ea typeface="ＭＳ Ｐゴシック"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A76D4CD-A2EC-4F84-94E5-0429507FAF9E}" type="slidenum">
              <a:rPr lang="en-US" altLang="en-US" smtClean="0"/>
              <a:pPr eaLnBrk="1" hangingPunct="1">
                <a:spcBef>
                  <a:spcPct val="0"/>
                </a:spcBef>
              </a:pPr>
              <a:t>4</a:t>
            </a:fld>
            <a:endParaRPr lang="en-US" altLang="en-US" dirty="0"/>
          </a:p>
        </p:txBody>
      </p:sp>
    </p:spTree>
    <p:extLst>
      <p:ext uri="{BB962C8B-B14F-4D97-AF65-F5344CB8AC3E}">
        <p14:creationId xmlns:p14="http://schemas.microsoft.com/office/powerpoint/2010/main" val="328301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change the statement</a:t>
            </a:r>
            <a:r>
              <a:rPr lang="en-US" baseline="0" dirty="0"/>
              <a:t> as needed. </a:t>
            </a:r>
          </a:p>
          <a:p>
            <a:endParaRPr lang="en-US" baseline="0" dirty="0"/>
          </a:p>
          <a:p>
            <a:pPr lvl="0"/>
            <a:r>
              <a:rPr lang="en-US" sz="1200" kern="1200" dirty="0">
                <a:solidFill>
                  <a:schemeClr val="tx1"/>
                </a:solidFill>
                <a:effectLst/>
                <a:latin typeface="+mn-lt"/>
                <a:ea typeface="+mn-ea"/>
                <a:cs typeface="+mn-cs"/>
              </a:rPr>
              <a:t>GBV is about rape and sexual violence (False): Answer: There are different types of GBV and we will look at different types.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GBV can be perpetrated against boys and men too (true): Answer: GBV can be perpetrated against boys and men. But vast majority of survivors are women and girls due to gender-inequality and power imbalance between male and female.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Culture needs to be always respected even if it is harmful for girls and women (false): Answer: Harmful traditional practice such as child marriage causes negative impact to the survivor, family and community. These harmful traditional practices need to be addressed even if it is a part of the culture of the society.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GBV includes domestic violence(true): Answer: Most common forms of violence is domestic violence perpetrated by an intimate partner.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Domestic violence is the result of poverty and lack of education (false): Answer: not all family who are poor and have little education background commit domestic violence. Domestic violence happens because of the gender inequality and power imbalance between male and female.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a young woman wear an inappropriate dress that provoke men sexually, it’s her fault to be raped (false): It is ALWAYS fault of perpetrators and never survivor’s fault under any circumstances. It is very common to blame survivors. It is important to emphasize that survivor has not fault. Alternative question could be “It is always husband’s fault if he beats her wife”. (true)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Consequences of GBV are always same for all survivors. (false) Answer: the consequences of GBV is different depending of the type of violence perpetrated, the age, capacity and protection mechanism of the survivor. The individual support a survivors needs could also be different. Is the survivor is an adult they know the best what services they will need once they know all the available services.  </a:t>
            </a:r>
          </a:p>
        </p:txBody>
      </p:sp>
      <p:sp>
        <p:nvSpPr>
          <p:cNvPr id="4" name="Slide Number Placeholder 3"/>
          <p:cNvSpPr>
            <a:spLocks noGrp="1"/>
          </p:cNvSpPr>
          <p:nvPr>
            <p:ph type="sldNum" sz="quarter" idx="10"/>
          </p:nvPr>
        </p:nvSpPr>
        <p:spPr/>
        <p:txBody>
          <a:bodyPr/>
          <a:lstStyle/>
          <a:p>
            <a:fld id="{B586BA3A-AB99-A249-8828-2262A4681347}" type="slidenum">
              <a:rPr lang="en-US" smtClean="0"/>
              <a:t>5</a:t>
            </a:fld>
            <a:endParaRPr lang="en-US"/>
          </a:p>
        </p:txBody>
      </p:sp>
    </p:spTree>
    <p:extLst>
      <p:ext uri="{BB962C8B-B14F-4D97-AF65-F5344CB8AC3E}">
        <p14:creationId xmlns:p14="http://schemas.microsoft.com/office/powerpoint/2010/main" val="428525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n-US" dirty="0">
                <a:ea typeface="ＭＳ Ｐゴシック" pitchFamily="34" charset="-128"/>
              </a:rPr>
              <a:t>Further información: ALNAP Protección Guide</a:t>
            </a:r>
          </a:p>
        </p:txBody>
      </p:sp>
      <p:sp>
        <p:nvSpPr>
          <p:cNvPr id="430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6EDF1E3-6040-4E7D-8CF2-099B9FF83E91}" type="slidenum">
              <a:rPr lang="en-US" altLang="en-US" smtClean="0"/>
              <a:pPr eaLnBrk="1" hangingPunct="1">
                <a:spcBef>
                  <a:spcPct val="0"/>
                </a:spcBef>
              </a:pPr>
              <a:t>6</a:t>
            </a:fld>
            <a:endParaRPr lang="en-US" altLang="en-US" dirty="0"/>
          </a:p>
        </p:txBody>
      </p:sp>
    </p:spTree>
    <p:extLst>
      <p:ext uri="{BB962C8B-B14F-4D97-AF65-F5344CB8AC3E}">
        <p14:creationId xmlns:p14="http://schemas.microsoft.com/office/powerpoint/2010/main" val="279412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as a part of wrap</a:t>
            </a:r>
            <a:r>
              <a:rPr lang="en-US" baseline="0" dirty="0"/>
              <a:t> up of the GBV tree.</a:t>
            </a:r>
          </a:p>
          <a:p>
            <a:r>
              <a:rPr lang="en-US" baseline="0" dirty="0"/>
              <a:t>Adjust the type of GBV – according to the types of GBV common in the CXB’s context.</a:t>
            </a:r>
          </a:p>
        </p:txBody>
      </p:sp>
      <p:sp>
        <p:nvSpPr>
          <p:cNvPr id="4" name="Slide Number Placeholder 3"/>
          <p:cNvSpPr>
            <a:spLocks noGrp="1"/>
          </p:cNvSpPr>
          <p:nvPr>
            <p:ph type="sldNum" sz="quarter" idx="10"/>
          </p:nvPr>
        </p:nvSpPr>
        <p:spPr/>
        <p:txBody>
          <a:bodyPr/>
          <a:lstStyle/>
          <a:p>
            <a:fld id="{B586BA3A-AB99-A249-8828-2262A4681347}" type="slidenum">
              <a:rPr lang="en-US" smtClean="0"/>
              <a:t>7</a:t>
            </a:fld>
            <a:endParaRPr lang="en-US"/>
          </a:p>
        </p:txBody>
      </p:sp>
    </p:spTree>
    <p:extLst>
      <p:ext uri="{BB962C8B-B14F-4D97-AF65-F5344CB8AC3E}">
        <p14:creationId xmlns:p14="http://schemas.microsoft.com/office/powerpoint/2010/main" val="882044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sz="1600" dirty="0">
                <a:solidFill>
                  <a:schemeClr val="accent3"/>
                </a:solidFill>
              </a:rPr>
              <a:t>POWER  </a:t>
            </a:r>
          </a:p>
          <a:p>
            <a:pPr marL="342900" lvl="0" indent="-342900">
              <a:buFont typeface="Wingdings"/>
              <a:buChar char="l"/>
            </a:pPr>
            <a:r>
              <a:rPr lang="en-GB" dirty="0">
                <a:ea typeface="ＭＳ Ｐゴシック" pitchFamily="34"/>
                <a:cs typeface="Calibri"/>
              </a:rPr>
              <a:t>Power is the ability to control and access resources, opportunities, privileges and decision-making processes</a:t>
            </a:r>
            <a:endParaRPr lang="en-US" sz="1600" dirty="0">
              <a:ea typeface="游ゴシック" pitchFamily="34"/>
            </a:endParaRPr>
          </a:p>
          <a:p>
            <a:pPr marL="342900" lvl="0" indent="-342900">
              <a:buFont typeface="Wingdings"/>
              <a:buChar char="l"/>
            </a:pPr>
            <a:r>
              <a:rPr lang="en-US" dirty="0">
                <a:ea typeface="游ゴシック" pitchFamily="34"/>
              </a:rPr>
              <a:t>The power is not bad thing and can be used to protect vulnerable person but when the person with power abuse his/her power, violence can occur</a:t>
            </a:r>
          </a:p>
          <a:p>
            <a:pPr marL="342900" lvl="0" indent="-342900">
              <a:buFont typeface="Wingdings"/>
              <a:buChar char="l"/>
            </a:pPr>
            <a:r>
              <a:rPr lang="en-US" dirty="0"/>
              <a:t>P</a:t>
            </a:r>
            <a:r>
              <a:rPr lang="en-US" dirty="0">
                <a:ea typeface="游ゴシック" pitchFamily="34"/>
              </a:rPr>
              <a:t>ower dynamics in the community creates barriers to seek support, access to services etc. </a:t>
            </a:r>
          </a:p>
          <a:p>
            <a:endParaRPr lang="en-US" dirty="0"/>
          </a:p>
          <a:p>
            <a:r>
              <a:rPr lang="en-US" dirty="0"/>
              <a:t>Important to note that behavioral are not about the survivors behavior (to negate victim blaming). This are about the </a:t>
            </a:r>
            <a:r>
              <a:rPr lang="en-US"/>
              <a:t>perpetrators behavior. </a:t>
            </a:r>
            <a:endParaRPr lang="en-US" dirty="0"/>
          </a:p>
        </p:txBody>
      </p:sp>
      <p:sp>
        <p:nvSpPr>
          <p:cNvPr id="4" name="Slide Number Placeholder 3"/>
          <p:cNvSpPr>
            <a:spLocks noGrp="1"/>
          </p:cNvSpPr>
          <p:nvPr>
            <p:ph type="sldNum" sz="quarter" idx="10"/>
          </p:nvPr>
        </p:nvSpPr>
        <p:spPr/>
        <p:txBody>
          <a:bodyPr/>
          <a:lstStyle/>
          <a:p>
            <a:fld id="{37F240C7-9D85-024C-B2E5-29FD56AAE6A2}" type="slidenum">
              <a:rPr lang="en-US" smtClean="0"/>
              <a:t>10</a:t>
            </a:fld>
            <a:endParaRPr lang="en-US"/>
          </a:p>
        </p:txBody>
      </p:sp>
    </p:spTree>
    <p:extLst>
      <p:ext uri="{BB962C8B-B14F-4D97-AF65-F5344CB8AC3E}">
        <p14:creationId xmlns:p14="http://schemas.microsoft.com/office/powerpoint/2010/main" val="2142304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67FA49-4897-465C-9D48-82134C24D234}"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7FA49-4897-465C-9D48-82134C24D234}"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7FA49-4897-465C-9D48-82134C24D234}"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55257"/>
            <a:ext cx="8636000" cy="830997"/>
          </a:xfrm>
          <a:ln>
            <a:noFill/>
          </a:ln>
        </p:spPr>
        <p:txBody>
          <a:bodyPr>
            <a:spAutoFit/>
          </a:bodyPr>
          <a:lstStyle/>
          <a:p>
            <a:r>
              <a:rPr lang="en-GB"/>
              <a:t>Click to edit Master title style</a:t>
            </a:r>
            <a:endParaRPr lang="en-US" dirty="0"/>
          </a:p>
        </p:txBody>
      </p:sp>
    </p:spTree>
    <p:extLst>
      <p:ext uri="{BB962C8B-B14F-4D97-AF65-F5344CB8AC3E}">
        <p14:creationId xmlns:p14="http://schemas.microsoft.com/office/powerpoint/2010/main" val="398720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67FA49-4897-465C-9D48-82134C24D234}"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7FA49-4897-465C-9D48-82134C24D234}"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7FA49-4897-465C-9D48-82134C24D234}"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67FA49-4897-465C-9D48-82134C24D234}" type="datetimeFigureOut">
              <a:rPr lang="en-US" smtClean="0"/>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67FA49-4897-465C-9D48-82134C24D234}" type="datetimeFigureOut">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7FA49-4897-465C-9D48-82134C24D234}" type="datetimeFigureOut">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7FA49-4897-465C-9D48-82134C24D234}"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7FA49-4897-465C-9D48-82134C24D234}"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07CB-E9B2-4F8F-9329-49636B1470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7FA49-4897-465C-9D48-82134C24D234}" type="datetimeFigureOut">
              <a:rPr lang="en-US" smtClean="0"/>
              <a:t>1/30/2019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407CB-E9B2-4F8F-9329-49636B147038}" type="slidenum">
              <a:rPr lang="en-US" smtClean="0"/>
              <a:t>‹#›</a:t>
            </a:fld>
            <a:endParaRPr lang="en-US"/>
          </a:p>
        </p:txBody>
      </p:sp>
    </p:spTree>
    <p:extLst>
      <p:ext uri="{BB962C8B-B14F-4D97-AF65-F5344CB8AC3E}">
        <p14:creationId xmlns:p14="http://schemas.microsoft.com/office/powerpoint/2010/main" val="413812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5280" cy="6858000"/>
          </a:xfrm>
          <a:prstGeom prst="rect">
            <a:avLst/>
          </a:prstGeom>
        </p:spPr>
      </p:pic>
      <p:sp>
        <p:nvSpPr>
          <p:cNvPr id="5" name="Content Placeholder 2"/>
          <p:cNvSpPr txBox="1">
            <a:spLocks/>
          </p:cNvSpPr>
          <p:nvPr>
            <p:extLst/>
          </p:nvPr>
        </p:nvSpPr>
        <p:spPr>
          <a:xfrm>
            <a:off x="262533" y="3256045"/>
            <a:ext cx="6218553" cy="3206352"/>
          </a:xfrm>
          <a:prstGeom prst="rect">
            <a:avLst/>
          </a:prstGeom>
          <a:solidFill>
            <a:srgbClr val="000000">
              <a:alpha val="39608"/>
            </a:srgbClr>
          </a:solidFill>
        </p:spPr>
        <p:txBody>
          <a:bodyPr vert="horz" lIns="51435" tIns="25718" rIns="51435" bIns="25718"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FFFFFF"/>
                </a:solidFill>
                <a:latin typeface="Gill Sans MT" panose="020B0502020104020203" pitchFamily="34" charset="0"/>
              </a:rPr>
              <a:t>GENDER-BASED VIOLENCE RISKS</a:t>
            </a:r>
          </a:p>
          <a:p>
            <a:r>
              <a:rPr lang="en-US" sz="2800" b="1" dirty="0">
                <a:solidFill>
                  <a:srgbClr val="FFFFFF"/>
                </a:solidFill>
                <a:latin typeface="Gill Sans MT" panose="020B0502020104020203" pitchFamily="34" charset="0"/>
              </a:rPr>
              <a:t>AND DTM:</a:t>
            </a:r>
          </a:p>
          <a:p>
            <a:r>
              <a:rPr lang="en-US" sz="2800" b="1" dirty="0">
                <a:solidFill>
                  <a:srgbClr val="FFFFFF"/>
                </a:solidFill>
                <a:latin typeface="Gill Sans MT" panose="020B0502020104020203" pitchFamily="34" charset="0"/>
              </a:rPr>
              <a:t>WHAT SHOULD DTM ENUMERATORS KNOW?</a:t>
            </a:r>
            <a:endParaRPr lang="en-US" sz="2800" dirty="0">
              <a:solidFill>
                <a:srgbClr val="FFFFFF"/>
              </a:solidFill>
              <a:latin typeface="Gill Sans MT" panose="020B0502020104020203" pitchFamily="34" charset="0"/>
            </a:endParaRPr>
          </a:p>
          <a:p>
            <a:endParaRPr lang="en-US" sz="2800" b="1" dirty="0">
              <a:solidFill>
                <a:srgbClr val="FFFFFF"/>
              </a:solidFill>
              <a:latin typeface="Gill Sans MT" panose="020B0502020104020203" pitchFamily="34" charset="0"/>
            </a:endParaRPr>
          </a:p>
          <a:p>
            <a:r>
              <a:rPr lang="en-US" sz="2800" b="1" dirty="0">
                <a:solidFill>
                  <a:srgbClr val="FF0000"/>
                </a:solidFill>
                <a:latin typeface="Gill Sans MT" panose="020B0502020104020203" pitchFamily="34" charset="0"/>
              </a:rPr>
              <a:t>Turkey/Antalya</a:t>
            </a:r>
            <a:endParaRPr lang="en-US" sz="2800" dirty="0">
              <a:solidFill>
                <a:srgbClr val="FF0000"/>
              </a:solidFill>
              <a:latin typeface="Gill Sans MT" panose="020B0502020104020203" pitchFamily="34" charset="0"/>
            </a:endParaRPr>
          </a:p>
          <a:p>
            <a:endParaRPr lang="en-US" sz="2800" b="1" dirty="0">
              <a:solidFill>
                <a:srgbClr val="FF0000"/>
              </a:solidFill>
              <a:latin typeface="Gill Sans MT" panose="020B0502020104020203" pitchFamily="34" charset="0"/>
            </a:endParaRPr>
          </a:p>
          <a:p>
            <a:r>
              <a:rPr lang="en-US" sz="2800" b="1" dirty="0">
                <a:solidFill>
                  <a:srgbClr val="FF0000"/>
                </a:solidFill>
                <a:latin typeface="Gill Sans MT" panose="020B0502020104020203" pitchFamily="34" charset="0"/>
              </a:rPr>
              <a:t>Oct 17-18, 2018</a:t>
            </a:r>
            <a:endParaRPr lang="en-US" sz="2800" dirty="0">
              <a:solidFill>
                <a:srgbClr val="FF0000"/>
              </a:solidFill>
              <a:latin typeface="Gill Sans MT" panose="020B0502020104020203" pitchFamily="34" charset="0"/>
            </a:endParaRPr>
          </a:p>
        </p:txBody>
      </p:sp>
      <p:pic>
        <p:nvPicPr>
          <p:cNvPr id="6" name="Picture 7"/>
          <p:cNvPicPr>
            <a:picLocks noChangeAspect="1"/>
          </p:cNvPicPr>
          <p:nvPr/>
        </p:nvPicPr>
        <p:blipFill>
          <a:blip r:embed="rId4"/>
          <a:stretch>
            <a:fillRect/>
          </a:stretch>
        </p:blipFill>
        <p:spPr>
          <a:xfrm>
            <a:off x="150019" y="176808"/>
            <a:ext cx="2068917" cy="707231"/>
          </a:xfrm>
          <a:prstGeom prst="rect">
            <a:avLst/>
          </a:prstGeom>
        </p:spPr>
      </p:pic>
    </p:spTree>
    <p:extLst>
      <p:ext uri="{BB962C8B-B14F-4D97-AF65-F5344CB8AC3E}">
        <p14:creationId xmlns:p14="http://schemas.microsoft.com/office/powerpoint/2010/main" val="215178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39A6"/>
                </a:solidFill>
                <a:latin typeface="Gill Sans MT" charset="0"/>
                <a:ea typeface="Gill Sans MT" charset="0"/>
                <a:cs typeface="Gill Sans MT" charset="0"/>
              </a:rPr>
              <a:t>Root causes and contributing factors of GBV</a:t>
            </a:r>
          </a:p>
        </p:txBody>
      </p:sp>
      <p:pic>
        <p:nvPicPr>
          <p:cNvPr id="4" name="Picture 3"/>
          <p:cNvPicPr>
            <a:picLocks noChangeAspect="1"/>
          </p:cNvPicPr>
          <p:nvPr/>
        </p:nvPicPr>
        <p:blipFill>
          <a:blip r:embed="rId3"/>
          <a:stretch>
            <a:fillRect/>
          </a:stretch>
        </p:blipFill>
        <p:spPr>
          <a:xfrm>
            <a:off x="628650" y="1815117"/>
            <a:ext cx="7851924" cy="4219382"/>
          </a:xfrm>
          <a:prstGeom prst="rect">
            <a:avLst/>
          </a:prstGeom>
        </p:spPr>
      </p:pic>
      <p:grpSp>
        <p:nvGrpSpPr>
          <p:cNvPr id="5" name="Group 4"/>
          <p:cNvGrpSpPr/>
          <p:nvPr/>
        </p:nvGrpSpPr>
        <p:grpSpPr>
          <a:xfrm>
            <a:off x="3707586" y="6290436"/>
            <a:ext cx="5352441" cy="507506"/>
            <a:chOff x="4392067" y="6290436"/>
            <a:chExt cx="4667959" cy="507506"/>
          </a:xfrm>
        </p:grpSpPr>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7" name="TextBox 6"/>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8" name="Straight Connector 7"/>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763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solidFill>
                  <a:srgbClr val="0039A6"/>
                </a:solidFill>
                <a:latin typeface="Gill Sans MT" charset="0"/>
                <a:ea typeface="Gill Sans MT" charset="0"/>
                <a:cs typeface="Gill Sans MT" charset="0"/>
              </a:rPr>
              <a:t>Consequences of GBV </a:t>
            </a:r>
            <a:endParaRPr lang="en-US" b="1" dirty="0">
              <a:solidFill>
                <a:srgbClr val="0039A6"/>
              </a:solidFill>
              <a:latin typeface="Gill Sans MT" charset="0"/>
              <a:ea typeface="Gill Sans MT" charset="0"/>
              <a:cs typeface="Gill Sans MT" charset="0"/>
            </a:endParaRPr>
          </a:p>
        </p:txBody>
      </p:sp>
      <p:pic>
        <p:nvPicPr>
          <p:cNvPr id="4" name="Content Placeholder 3"/>
          <p:cNvPicPr>
            <a:picLocks noGrp="1" noChangeAspect="1"/>
          </p:cNvPicPr>
          <p:nvPr>
            <p:ph idx="1"/>
          </p:nvPr>
        </p:nvPicPr>
        <p:blipFill>
          <a:blip r:embed="rId2"/>
          <a:stretch>
            <a:fillRect/>
          </a:stretch>
        </p:blipFill>
        <p:spPr>
          <a:xfrm>
            <a:off x="628650" y="1887937"/>
            <a:ext cx="7765608" cy="4071938"/>
          </a:xfrm>
          <a:prstGeom prst="rect">
            <a:avLst/>
          </a:prstGeom>
        </p:spPr>
      </p:pic>
      <p:grpSp>
        <p:nvGrpSpPr>
          <p:cNvPr id="5" name="Group 4"/>
          <p:cNvGrpSpPr/>
          <p:nvPr/>
        </p:nvGrpSpPr>
        <p:grpSpPr>
          <a:xfrm>
            <a:off x="3707586" y="6290436"/>
            <a:ext cx="5352441" cy="507506"/>
            <a:chOff x="4392067" y="6290436"/>
            <a:chExt cx="4667959" cy="507506"/>
          </a:xfrm>
        </p:grpSpPr>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7" name="TextBox 6"/>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8" name="Straight Connector 7"/>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663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39A6"/>
                </a:solidFill>
                <a:latin typeface="Gill Sans MT" charset="0"/>
                <a:ea typeface="Gill Sans MT" charset="0"/>
                <a:cs typeface="Gill Sans MT" charset="0"/>
              </a:rPr>
              <a:t>Why does GBV occur in emergencies? </a:t>
            </a:r>
          </a:p>
        </p:txBody>
      </p:sp>
      <p:sp>
        <p:nvSpPr>
          <p:cNvPr id="3" name="Content Placeholder 2"/>
          <p:cNvSpPr>
            <a:spLocks noGrp="1"/>
          </p:cNvSpPr>
          <p:nvPr>
            <p:ph idx="1"/>
          </p:nvPr>
        </p:nvSpPr>
        <p:spPr/>
        <p:txBody>
          <a:bodyPr/>
          <a:lstStyle/>
          <a:p>
            <a:r>
              <a:rPr lang="en-US" altLang="en-US" b="1" dirty="0"/>
              <a:t>Pre-existing - </a:t>
            </a:r>
            <a:r>
              <a:rPr lang="en-US" altLang="en-US" dirty="0"/>
              <a:t>exists independent of, or prior to emergency or conflict</a:t>
            </a:r>
          </a:p>
          <a:p>
            <a:pPr>
              <a:buClr>
                <a:srgbClr val="E5001B"/>
              </a:buClr>
            </a:pPr>
            <a:endParaRPr lang="en-US" altLang="en-US" sz="1000" dirty="0"/>
          </a:p>
          <a:p>
            <a:r>
              <a:rPr lang="en-US" altLang="en-US" b="1" dirty="0"/>
              <a:t>Emergency-related - </a:t>
            </a:r>
            <a:r>
              <a:rPr lang="en-US" altLang="en-US" dirty="0"/>
              <a:t>specific to/resulting from the disaster or conflict</a:t>
            </a:r>
          </a:p>
          <a:p>
            <a:pPr>
              <a:buClr>
                <a:srgbClr val="E5001B"/>
              </a:buClr>
            </a:pPr>
            <a:endParaRPr lang="en-US" altLang="en-US" sz="1000" dirty="0"/>
          </a:p>
          <a:p>
            <a:r>
              <a:rPr lang="en-US" altLang="en-US" b="1" dirty="0"/>
              <a:t>Humanitarian-related - </a:t>
            </a:r>
            <a:r>
              <a:rPr lang="en-US" altLang="en-US" dirty="0"/>
              <a:t>caused directly or indirectly by  humanitarian environment</a:t>
            </a:r>
            <a:endParaRPr lang="en-AU" altLang="en-US" dirty="0"/>
          </a:p>
          <a:p>
            <a:endParaRPr lang="en-US"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524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39A6"/>
                </a:solidFill>
                <a:latin typeface="Gill Sans MT" charset="0"/>
                <a:ea typeface="Gill Sans MT" charset="0"/>
                <a:cs typeface="Gill Sans MT" charset="0"/>
              </a:rPr>
              <a:t>How is GBV exacerbated in emergencies? </a:t>
            </a:r>
          </a:p>
        </p:txBody>
      </p:sp>
      <p:sp>
        <p:nvSpPr>
          <p:cNvPr id="3" name="Content Placeholder 2"/>
          <p:cNvSpPr>
            <a:spLocks noGrp="1"/>
          </p:cNvSpPr>
          <p:nvPr>
            <p:ph idx="1"/>
          </p:nvPr>
        </p:nvSpPr>
        <p:spPr/>
        <p:txBody>
          <a:bodyPr>
            <a:normAutofit fontScale="85000" lnSpcReduction="20000"/>
          </a:bodyPr>
          <a:lstStyle/>
          <a:p>
            <a:pPr marL="342900" indent="-342900">
              <a:buFont typeface="Arial"/>
              <a:buChar char="•"/>
            </a:pPr>
            <a:r>
              <a:rPr lang="en-GB" dirty="0">
                <a:ea typeface="ＭＳ Ｐゴシック" pitchFamily="34" charset="-128"/>
              </a:rPr>
              <a:t>New threats/forms of GBV related to conflict</a:t>
            </a:r>
          </a:p>
          <a:p>
            <a:pPr marL="342900" indent="-342900">
              <a:buFont typeface="Arial"/>
              <a:buChar char="•"/>
            </a:pPr>
            <a:r>
              <a:rPr lang="en-GB" dirty="0">
                <a:ea typeface="ＭＳ Ｐゴシック" pitchFamily="34" charset="-128"/>
              </a:rPr>
              <a:t>Lack of privacy; overcrowding; lack of safe access to basic needs</a:t>
            </a:r>
          </a:p>
          <a:p>
            <a:pPr marL="342900" indent="-342900">
              <a:buFont typeface="Arial"/>
              <a:buChar char="•"/>
            </a:pPr>
            <a:r>
              <a:rPr lang="en-GB" dirty="0">
                <a:ea typeface="ＭＳ Ｐゴシック" pitchFamily="34" charset="-128"/>
              </a:rPr>
              <a:t>Design of humanitarian aid heightens or introduces new GBV risks</a:t>
            </a:r>
          </a:p>
          <a:p>
            <a:pPr marL="342900" indent="-342900">
              <a:buFont typeface="Arial"/>
              <a:buChar char="•"/>
            </a:pPr>
            <a:r>
              <a:rPr lang="en-GB" dirty="0">
                <a:ea typeface="ＭＳ Ｐゴシック" pitchFamily="34" charset="-128"/>
              </a:rPr>
              <a:t>Separation from family members; lack of documentation; registration discrimination</a:t>
            </a:r>
          </a:p>
          <a:p>
            <a:pPr marL="342900" indent="-342900">
              <a:buFont typeface="Arial"/>
              <a:buChar char="•"/>
            </a:pPr>
            <a:r>
              <a:rPr lang="en-GB" dirty="0">
                <a:ea typeface="ＭＳ Ｐゴシック" pitchFamily="34" charset="-128"/>
              </a:rPr>
              <a:t>Breakdown of protective social mechanisms and norms regulating behaviour</a:t>
            </a:r>
          </a:p>
          <a:p>
            <a:pPr marL="342900" indent="-342900">
              <a:buFont typeface="Arial"/>
              <a:buChar char="•"/>
            </a:pPr>
            <a:r>
              <a:rPr lang="en-GB" dirty="0">
                <a:ea typeface="ＭＳ Ｐゴシック" pitchFamily="34" charset="-128"/>
              </a:rPr>
              <a:t>Increased vulnerability and dependence; exploitation</a:t>
            </a:r>
          </a:p>
          <a:p>
            <a:pPr marL="342900" indent="-342900">
              <a:buFont typeface="Arial"/>
              <a:buChar char="•"/>
            </a:pPr>
            <a:r>
              <a:rPr lang="en-GB" dirty="0">
                <a:ea typeface="ＭＳ Ｐゴシック" pitchFamily="34" charset="-128"/>
              </a:rPr>
              <a:t>Introduction of new power dynamics, as with humanitarian actors</a:t>
            </a:r>
          </a:p>
          <a:p>
            <a:endParaRPr lang="en-US"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0429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39A6"/>
                </a:solidFill>
                <a:latin typeface="Gill Sans MT" charset="0"/>
                <a:ea typeface="Gill Sans MT" charset="0"/>
                <a:cs typeface="Gill Sans MT" charset="0"/>
              </a:rPr>
              <a:t>Summary of GBV – Part 1</a:t>
            </a:r>
          </a:p>
        </p:txBody>
      </p:sp>
      <p:sp>
        <p:nvSpPr>
          <p:cNvPr id="3" name="Content Placeholder 2"/>
          <p:cNvSpPr>
            <a:spLocks noGrp="1"/>
          </p:cNvSpPr>
          <p:nvPr>
            <p:ph idx="1"/>
          </p:nvPr>
        </p:nvSpPr>
        <p:spPr>
          <a:xfrm>
            <a:off x="628650" y="1700645"/>
            <a:ext cx="7886700" cy="4711020"/>
          </a:xfrm>
        </p:spPr>
        <p:txBody>
          <a:bodyPr>
            <a:normAutofit/>
          </a:bodyPr>
          <a:lstStyle/>
          <a:p>
            <a:pPr marL="342900" indent="-342900"/>
            <a:r>
              <a:rPr lang="en-US" dirty="0"/>
              <a:t>GBV is rooted in gender and power inequalities that exist outside of conflict or disaster but that can be exacerbated by it. </a:t>
            </a:r>
          </a:p>
          <a:p>
            <a:pPr marL="342900" indent="-342900"/>
            <a:r>
              <a:rPr lang="en-GB" dirty="0"/>
              <a:t>Always assume that GBV is occurring. </a:t>
            </a:r>
            <a:endParaRPr lang="en-AU" dirty="0"/>
          </a:p>
          <a:p>
            <a:pPr marL="342900" indent="-342900"/>
            <a:r>
              <a:rPr lang="en-US" dirty="0"/>
              <a:t>Obtaining data about incidents cannot be used as  “evidence”, and </a:t>
            </a:r>
            <a:r>
              <a:rPr lang="en-US" b="1" dirty="0"/>
              <a:t>is</a:t>
            </a:r>
            <a:r>
              <a:rPr lang="en-US" dirty="0"/>
              <a:t> NOT advisable and NOT our role</a:t>
            </a:r>
            <a:r>
              <a:rPr lang="en-US" b="1" dirty="0"/>
              <a:t> </a:t>
            </a:r>
            <a:r>
              <a:rPr lang="en-US" dirty="0"/>
              <a:t>in an emergency. </a:t>
            </a:r>
            <a:endParaRPr lang="en-AU" dirty="0"/>
          </a:p>
          <a:p>
            <a:pPr marL="0" indent="0">
              <a:buNone/>
            </a:pPr>
            <a:endParaRPr lang="en-US" dirty="0"/>
          </a:p>
          <a:p>
            <a:pPr lvl="0"/>
            <a:endParaRPr lang="en-US" dirty="0"/>
          </a:p>
          <a:p>
            <a:endParaRPr lang="en-US"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322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478" y="957524"/>
            <a:ext cx="7886700" cy="4351338"/>
          </a:xfrm>
        </p:spPr>
        <p:txBody>
          <a:bodyPr>
            <a:normAutofit/>
          </a:bodyPr>
          <a:lstStyle/>
          <a:p>
            <a:pPr marL="0" indent="0">
              <a:buNone/>
            </a:pPr>
            <a:endParaRPr lang="fr-CH" sz="6000" b="1" dirty="0">
              <a:solidFill>
                <a:srgbClr val="0039A6"/>
              </a:solidFill>
              <a:latin typeface="Gill Sans MT" charset="0"/>
            </a:endParaRPr>
          </a:p>
          <a:p>
            <a:pPr marL="0" indent="0">
              <a:buNone/>
            </a:pPr>
            <a:endParaRPr lang="fr-CH" sz="6000" b="1" dirty="0">
              <a:solidFill>
                <a:srgbClr val="0039A6"/>
              </a:solidFill>
              <a:latin typeface="Gill Sans MT" charset="0"/>
            </a:endParaRPr>
          </a:p>
          <a:p>
            <a:pPr marL="0" indent="0" algn="ctr">
              <a:buNone/>
            </a:pPr>
            <a:r>
              <a:rPr lang="fr-CH" sz="6000" b="1" dirty="0">
                <a:solidFill>
                  <a:srgbClr val="0039A6"/>
                </a:solidFill>
                <a:latin typeface="Gill Sans MT" charset="0"/>
              </a:rPr>
              <a:t>Part 2 </a:t>
            </a:r>
            <a:endParaRPr lang="en-US" sz="6000" b="1" dirty="0">
              <a:solidFill>
                <a:srgbClr val="0039A6"/>
              </a:solidFill>
              <a:latin typeface="Gill Sans MT" charset="0"/>
            </a:endParaRPr>
          </a:p>
          <a:p>
            <a:endParaRPr lang="en-US" sz="6000"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90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5390"/>
            <a:ext cx="7886700" cy="1325563"/>
          </a:xfrm>
        </p:spPr>
        <p:txBody>
          <a:bodyPr>
            <a:normAutofit/>
          </a:bodyPr>
          <a:lstStyle/>
          <a:p>
            <a:r>
              <a:rPr lang="fr-CH" b="1" dirty="0">
                <a:solidFill>
                  <a:srgbClr val="0039A6"/>
                </a:solidFill>
                <a:latin typeface="Gill Sans MT" charset="0"/>
                <a:ea typeface="Gill Sans MT" charset="0"/>
                <a:cs typeface="Gill Sans MT" charset="0"/>
              </a:rPr>
              <a:t>Learning objectives </a:t>
            </a:r>
            <a:endParaRPr lang="en-US" b="1" dirty="0">
              <a:solidFill>
                <a:srgbClr val="0039A6"/>
              </a:solidFill>
              <a:latin typeface="Gill Sans MT" charset="0"/>
              <a:ea typeface="Gill Sans MT" charset="0"/>
              <a:cs typeface="Gill Sans MT" charset="0"/>
            </a:endParaRPr>
          </a:p>
        </p:txBody>
      </p:sp>
      <p:sp>
        <p:nvSpPr>
          <p:cNvPr id="3" name="Content Placeholder 2"/>
          <p:cNvSpPr>
            <a:spLocks noGrp="1"/>
          </p:cNvSpPr>
          <p:nvPr>
            <p:ph idx="1"/>
          </p:nvPr>
        </p:nvSpPr>
        <p:spPr/>
        <p:txBody>
          <a:bodyPr>
            <a:normAutofit/>
          </a:bodyPr>
          <a:lstStyle/>
          <a:p>
            <a:r>
              <a:rPr lang="en-US" dirty="0"/>
              <a:t>Understand the role of non-GBV specialists in GBV prevention, mitigation and response</a:t>
            </a:r>
          </a:p>
          <a:p>
            <a:r>
              <a:rPr lang="en-US" dirty="0"/>
              <a:t>Know how to safely and ethically respond to a GBV and child protection incident disclosure</a:t>
            </a:r>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310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0039A6"/>
                </a:solidFill>
                <a:latin typeface="Gill Sans MT" charset="0"/>
                <a:ea typeface="Gill Sans MT" charset="0"/>
                <a:cs typeface="Gill Sans MT" charset="0"/>
              </a:rPr>
              <a:t>Roles and responsibilities  towards GBV</a:t>
            </a:r>
          </a:p>
        </p:txBody>
      </p:sp>
      <p:sp>
        <p:nvSpPr>
          <p:cNvPr id="6" name="TextBox 5"/>
          <p:cNvSpPr txBox="1"/>
          <p:nvPr/>
        </p:nvSpPr>
        <p:spPr>
          <a:xfrm>
            <a:off x="4762773" y="1400554"/>
            <a:ext cx="4159550" cy="4001095"/>
          </a:xfrm>
          <a:prstGeom prst="rect">
            <a:avLst/>
          </a:prstGeom>
          <a:noFill/>
        </p:spPr>
        <p:txBody>
          <a:bodyPr wrap="square" rtlCol="0">
            <a:spAutoFit/>
          </a:bodyPr>
          <a:lstStyle/>
          <a:p>
            <a:r>
              <a:rPr lang="en-US" sz="2800" b="1" dirty="0">
                <a:solidFill>
                  <a:srgbClr val="791E77"/>
                </a:solidFill>
              </a:rPr>
              <a:t>SPECIALIZED PROGRAMMING: specialists</a:t>
            </a:r>
            <a:endParaRPr lang="en-US" sz="2800" b="1" dirty="0">
              <a:solidFill>
                <a:srgbClr val="000000"/>
              </a:solidFill>
            </a:endParaRPr>
          </a:p>
          <a:p>
            <a:pPr marL="342900" indent="-342900">
              <a:spcAft>
                <a:spcPts val="600"/>
              </a:spcAft>
              <a:buSzPct val="75000"/>
              <a:buFont typeface="Arial"/>
              <a:buChar char="•"/>
            </a:pPr>
            <a:r>
              <a:rPr lang="en-US" sz="2000" dirty="0">
                <a:solidFill>
                  <a:srgbClr val="000000"/>
                </a:solidFill>
              </a:rPr>
              <a:t>Direct service delivery</a:t>
            </a:r>
          </a:p>
          <a:p>
            <a:pPr marL="342900" indent="-342900">
              <a:spcBef>
                <a:spcPts val="600"/>
              </a:spcBef>
              <a:spcAft>
                <a:spcPts val="600"/>
              </a:spcAft>
              <a:buSzPct val="75000"/>
              <a:buFont typeface="Arial"/>
              <a:buChar char="•"/>
            </a:pPr>
            <a:r>
              <a:rPr lang="en-US" sz="2000" dirty="0">
                <a:solidFill>
                  <a:srgbClr val="000000"/>
                </a:solidFill>
              </a:rPr>
              <a:t>Case management</a:t>
            </a:r>
          </a:p>
          <a:p>
            <a:pPr marL="342900" indent="-342900">
              <a:spcAft>
                <a:spcPts val="600"/>
              </a:spcAft>
              <a:buSzPct val="75000"/>
              <a:buFont typeface="Arial"/>
              <a:buChar char="•"/>
            </a:pPr>
            <a:r>
              <a:rPr lang="en-US" sz="2000" dirty="0">
                <a:solidFill>
                  <a:srgbClr val="000000"/>
                </a:solidFill>
              </a:rPr>
              <a:t>GBV specialized psychosocial support</a:t>
            </a:r>
          </a:p>
          <a:p>
            <a:pPr marL="342900" indent="-342900">
              <a:spcAft>
                <a:spcPts val="600"/>
              </a:spcAft>
              <a:buSzPct val="75000"/>
              <a:buFont typeface="Arial"/>
              <a:buChar char="•"/>
            </a:pPr>
            <a:r>
              <a:rPr lang="en-US" sz="2000" dirty="0">
                <a:solidFill>
                  <a:srgbClr val="000000"/>
                </a:solidFill>
              </a:rPr>
              <a:t>Clinical care</a:t>
            </a:r>
          </a:p>
          <a:p>
            <a:pPr marL="342900" indent="-342900">
              <a:spcAft>
                <a:spcPts val="600"/>
              </a:spcAft>
              <a:buSzPct val="75000"/>
              <a:buFont typeface="Arial"/>
              <a:buChar char="•"/>
            </a:pPr>
            <a:r>
              <a:rPr lang="en-US" sz="2000" dirty="0">
                <a:solidFill>
                  <a:srgbClr val="000000"/>
                </a:solidFill>
              </a:rPr>
              <a:t>Legal support</a:t>
            </a:r>
          </a:p>
          <a:p>
            <a:pPr marL="342900" indent="-342900">
              <a:spcAft>
                <a:spcPts val="600"/>
              </a:spcAft>
              <a:buSzPct val="75000"/>
              <a:buFont typeface="Arial"/>
              <a:buChar char="•"/>
            </a:pPr>
            <a:r>
              <a:rPr lang="en-US" sz="2000" dirty="0">
                <a:solidFill>
                  <a:srgbClr val="000000"/>
                </a:solidFill>
              </a:rPr>
              <a:t>Economic reintegration</a:t>
            </a:r>
          </a:p>
        </p:txBody>
      </p:sp>
      <p:sp>
        <p:nvSpPr>
          <p:cNvPr id="7" name="Rectangle 6"/>
          <p:cNvSpPr/>
          <p:nvPr/>
        </p:nvSpPr>
        <p:spPr>
          <a:xfrm>
            <a:off x="1023345" y="5526707"/>
            <a:ext cx="6711517" cy="523220"/>
          </a:xfrm>
          <a:prstGeom prst="rect">
            <a:avLst/>
          </a:prstGeom>
        </p:spPr>
        <p:txBody>
          <a:bodyPr wrap="none">
            <a:spAutoFit/>
          </a:bodyPr>
          <a:lstStyle/>
          <a:p>
            <a:pPr algn="ctr"/>
            <a:r>
              <a:rPr lang="en-US" sz="2800" b="1" dirty="0">
                <a:solidFill>
                  <a:srgbClr val="0039A6"/>
                </a:solidFill>
                <a:latin typeface="Gill Sans MT" charset="0"/>
                <a:ea typeface="Gill Sans MT" charset="0"/>
                <a:cs typeface="Gill Sans MT" charset="0"/>
              </a:rPr>
              <a:t>How to mainstream GBV in the DTM? </a:t>
            </a:r>
            <a:endParaRPr lang="en-US" sz="2800" dirty="0"/>
          </a:p>
        </p:txBody>
      </p:sp>
      <p:sp>
        <p:nvSpPr>
          <p:cNvPr id="8" name="TextBox 7"/>
          <p:cNvSpPr txBox="1"/>
          <p:nvPr/>
        </p:nvSpPr>
        <p:spPr>
          <a:xfrm>
            <a:off x="412449" y="1821764"/>
            <a:ext cx="3951207" cy="3339376"/>
          </a:xfrm>
          <a:prstGeom prst="rect">
            <a:avLst/>
          </a:prstGeom>
          <a:noFill/>
        </p:spPr>
        <p:txBody>
          <a:bodyPr wrap="square" rtlCol="0">
            <a:spAutoFit/>
          </a:bodyPr>
          <a:lstStyle/>
          <a:p>
            <a:r>
              <a:rPr lang="en-US" sz="2800" b="1" dirty="0">
                <a:solidFill>
                  <a:srgbClr val="791E77"/>
                </a:solidFill>
              </a:rPr>
              <a:t>GBV “MAINSTREAMING” all actors</a:t>
            </a:r>
            <a:endParaRPr lang="en-US" sz="2800" b="1" dirty="0">
              <a:solidFill>
                <a:srgbClr val="000000"/>
              </a:solidFill>
            </a:endParaRPr>
          </a:p>
          <a:p>
            <a:pPr marL="342900" indent="-342900">
              <a:spcAft>
                <a:spcPts val="600"/>
              </a:spcAft>
              <a:buSzPct val="75000"/>
              <a:buFont typeface="Arial"/>
              <a:buChar char="•"/>
            </a:pPr>
            <a:r>
              <a:rPr lang="en-US" sz="2000" dirty="0">
                <a:solidFill>
                  <a:srgbClr val="000000"/>
                </a:solidFill>
              </a:rPr>
              <a:t>Avoid creating or exacerbating risks of GBV</a:t>
            </a:r>
          </a:p>
          <a:p>
            <a:pPr marL="342900" indent="-342900">
              <a:spcAft>
                <a:spcPts val="600"/>
              </a:spcAft>
              <a:buSzPct val="75000"/>
              <a:buFont typeface="Arial"/>
              <a:buChar char="•"/>
            </a:pPr>
            <a:r>
              <a:rPr lang="en-US" sz="2000" dirty="0">
                <a:solidFill>
                  <a:srgbClr val="000000"/>
                </a:solidFill>
              </a:rPr>
              <a:t>Reduce existing risks</a:t>
            </a:r>
          </a:p>
          <a:p>
            <a:pPr marL="342900" indent="-342900">
              <a:spcAft>
                <a:spcPts val="600"/>
              </a:spcAft>
              <a:buSzPct val="75000"/>
              <a:buFont typeface="Arial"/>
              <a:buChar char="•"/>
            </a:pPr>
            <a:r>
              <a:rPr lang="en-US" sz="2000" dirty="0">
                <a:solidFill>
                  <a:srgbClr val="000000"/>
                </a:solidFill>
              </a:rPr>
              <a:t>Understand and link to specialist services for GBV survivors</a:t>
            </a:r>
          </a:p>
          <a:p>
            <a:pPr marL="342900" indent="-342900">
              <a:spcAft>
                <a:spcPts val="600"/>
              </a:spcAft>
              <a:buSzPct val="75000"/>
              <a:buFont typeface="Arial"/>
              <a:buChar char="•"/>
            </a:pPr>
            <a:r>
              <a:rPr lang="en-US" sz="2000" dirty="0">
                <a:solidFill>
                  <a:srgbClr val="000000"/>
                </a:solidFill>
              </a:rPr>
              <a:t>Applying core minimum standards into agency activities</a:t>
            </a:r>
          </a:p>
        </p:txBody>
      </p:sp>
      <p:grpSp>
        <p:nvGrpSpPr>
          <p:cNvPr id="9" name="Group 8"/>
          <p:cNvGrpSpPr/>
          <p:nvPr/>
        </p:nvGrpSpPr>
        <p:grpSpPr>
          <a:xfrm>
            <a:off x="3707586" y="6290436"/>
            <a:ext cx="5352441" cy="507506"/>
            <a:chOff x="4392067" y="6290436"/>
            <a:chExt cx="4667959" cy="507506"/>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11" name="TextBox 10"/>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12" name="Straight Connector 11"/>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9198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4000" b="1" dirty="0">
                <a:solidFill>
                  <a:srgbClr val="0039A6"/>
                </a:solidFill>
                <a:latin typeface="Gill Sans MT" charset="0"/>
                <a:ea typeface="Gill Sans MT" charset="0"/>
                <a:cs typeface="Gill Sans MT" charset="0"/>
              </a:rPr>
            </a:br>
            <a:r>
              <a:rPr lang="en-US" sz="4000" b="1" dirty="0">
                <a:solidFill>
                  <a:srgbClr val="0039A6"/>
                </a:solidFill>
                <a:latin typeface="Gill Sans MT" charset="0"/>
                <a:ea typeface="Gill Sans MT" charset="0"/>
                <a:cs typeface="Gill Sans MT" charset="0"/>
              </a:rPr>
              <a:t>What a DTM enumerator should do to mainstream GBV </a:t>
            </a:r>
            <a:br>
              <a:rPr lang="en-US" sz="3600" dirty="0"/>
            </a:br>
            <a:endParaRPr lang="en-US" sz="3600" b="1" dirty="0">
              <a:solidFill>
                <a:srgbClr val="0039A6"/>
              </a:solidFill>
              <a:latin typeface="Gill Sans MT" charset="0"/>
              <a:ea typeface="Gill Sans MT" charset="0"/>
              <a:cs typeface="Gill Sans MT" charset="0"/>
            </a:endParaRPr>
          </a:p>
        </p:txBody>
      </p:sp>
      <p:sp>
        <p:nvSpPr>
          <p:cNvPr id="3" name="Content Placeholder 2"/>
          <p:cNvSpPr>
            <a:spLocks noGrp="1"/>
          </p:cNvSpPr>
          <p:nvPr>
            <p:ph idx="1"/>
          </p:nvPr>
        </p:nvSpPr>
        <p:spPr/>
        <p:txBody>
          <a:bodyPr/>
          <a:lstStyle/>
          <a:p>
            <a:pPr marL="0" indent="0">
              <a:buNone/>
            </a:pPr>
            <a:endParaRPr lang="en-US" dirty="0"/>
          </a:p>
          <a:p>
            <a:r>
              <a:rPr lang="en-US" dirty="0"/>
              <a:t>Avoid creating or exacerbating risks of GBV.</a:t>
            </a:r>
          </a:p>
          <a:p>
            <a:r>
              <a:rPr lang="en-US" dirty="0"/>
              <a:t>Inform yourself about services available for GBV survivors</a:t>
            </a:r>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895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239579" cy="1325563"/>
          </a:xfrm>
        </p:spPr>
        <p:txBody>
          <a:bodyPr>
            <a:noAutofit/>
          </a:bodyPr>
          <a:lstStyle/>
          <a:p>
            <a:r>
              <a:rPr lang="en-US" sz="4000" b="1" dirty="0">
                <a:solidFill>
                  <a:srgbClr val="0039A6"/>
                </a:solidFill>
                <a:latin typeface="Gill Sans MT" charset="0"/>
                <a:ea typeface="Gill Sans MT" charset="0"/>
                <a:cs typeface="Gill Sans MT" charset="0"/>
              </a:rPr>
              <a:t>Avoid creating or exacerbating risks of GBV</a:t>
            </a:r>
            <a:endParaRPr lang="en-US" sz="3600"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IOM Standards of Conduct</a:t>
            </a:r>
          </a:p>
          <a:p>
            <a:pPr marL="0" indent="0">
              <a:buNone/>
            </a:pPr>
            <a:endParaRPr lang="en-US" dirty="0"/>
          </a:p>
          <a:p>
            <a:pPr marL="0" indent="0">
              <a:buNone/>
            </a:pPr>
            <a:r>
              <a:rPr lang="en-US" dirty="0"/>
              <a:t>		Prevention of Sexual Exploitation and 			Abuse (PSEA) by aid workers </a:t>
            </a:r>
          </a:p>
          <a:p>
            <a:pPr marL="0" indent="0">
              <a:buNone/>
            </a:pPr>
            <a:endParaRPr lang="en-US" dirty="0"/>
          </a:p>
          <a:p>
            <a:pPr marL="0" indent="0">
              <a:buNone/>
            </a:pPr>
            <a:r>
              <a:rPr lang="en-US" dirty="0"/>
              <a:t>						Do no harm</a:t>
            </a:r>
          </a:p>
          <a:p>
            <a:endParaRPr lang="en-US"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1766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098" y="899650"/>
            <a:ext cx="7886700" cy="4351338"/>
          </a:xfrm>
        </p:spPr>
        <p:txBody>
          <a:bodyPr>
            <a:normAutofit/>
          </a:bodyPr>
          <a:lstStyle/>
          <a:p>
            <a:pPr marL="0" indent="0">
              <a:buNone/>
            </a:pPr>
            <a:endParaRPr lang="fr-CH" sz="6000" b="1" dirty="0">
              <a:solidFill>
                <a:srgbClr val="0039A6"/>
              </a:solidFill>
              <a:latin typeface="Gill Sans MT" charset="0"/>
            </a:endParaRPr>
          </a:p>
          <a:p>
            <a:pPr marL="0" indent="0">
              <a:buNone/>
            </a:pPr>
            <a:endParaRPr lang="fr-CH" sz="6000" b="1" dirty="0">
              <a:solidFill>
                <a:srgbClr val="0039A6"/>
              </a:solidFill>
              <a:latin typeface="Gill Sans MT" charset="0"/>
            </a:endParaRPr>
          </a:p>
          <a:p>
            <a:pPr marL="0" indent="0" algn="ctr">
              <a:buNone/>
            </a:pPr>
            <a:r>
              <a:rPr lang="fr-CH" sz="6000" b="1" dirty="0">
                <a:solidFill>
                  <a:srgbClr val="0039A6"/>
                </a:solidFill>
                <a:latin typeface="Gill Sans MT" charset="0"/>
              </a:rPr>
              <a:t>Part 1 </a:t>
            </a:r>
            <a:endParaRPr lang="en-US" sz="6000" b="1" dirty="0">
              <a:solidFill>
                <a:srgbClr val="0039A6"/>
              </a:solidFill>
              <a:latin typeface="Gill Sans MT" charset="0"/>
            </a:endParaRPr>
          </a:p>
          <a:p>
            <a:endParaRPr lang="en-US" sz="6000"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411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b="1" dirty="0">
                <a:solidFill>
                  <a:srgbClr val="0039A6"/>
                </a:solidFill>
                <a:latin typeface="Gill Sans MT" charset="0"/>
              </a:rPr>
              <a:t>Learning objectives </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a:t>Be able to differentiate between Sex and Gender</a:t>
            </a:r>
          </a:p>
          <a:p>
            <a:pPr marL="633222" indent="-514350">
              <a:buFont typeface="+mj-lt"/>
              <a:buAutoNum type="arabicPeriod"/>
            </a:pPr>
            <a:r>
              <a:rPr lang="en-US" dirty="0"/>
              <a:t>Define GBV</a:t>
            </a:r>
          </a:p>
          <a:p>
            <a:pPr marL="633222" indent="-514350">
              <a:buFont typeface="+mj-lt"/>
              <a:buAutoNum type="arabicPeriod"/>
            </a:pPr>
            <a:r>
              <a:rPr lang="en-US" dirty="0"/>
              <a:t>Identify forms of GBV, root causes, contributing factors and consequences of GBV</a:t>
            </a:r>
          </a:p>
          <a:p>
            <a:pPr marL="633222" indent="-514350">
              <a:buFont typeface="+mj-lt"/>
              <a:buAutoNum type="arabicPeriod"/>
            </a:pPr>
            <a:r>
              <a:rPr lang="en-US" dirty="0"/>
              <a:t>Understand how emergencies can exacerbate GBV risks </a:t>
            </a:r>
          </a:p>
          <a:p>
            <a:pPr marL="0" indent="0">
              <a:buNone/>
            </a:pPr>
            <a:endParaRPr lang="en-US" altLang="en-US" dirty="0">
              <a:solidFill>
                <a:srgbClr val="FF0000"/>
              </a:solidFill>
            </a:endParaRPr>
          </a:p>
          <a:p>
            <a:endParaRPr lang="en-US" dirty="0"/>
          </a:p>
        </p:txBody>
      </p:sp>
      <p:grpSp>
        <p:nvGrpSpPr>
          <p:cNvPr id="8" name="Group 7"/>
          <p:cNvGrpSpPr/>
          <p:nvPr/>
        </p:nvGrpSpPr>
        <p:grpSpPr>
          <a:xfrm>
            <a:off x="3707586" y="6290436"/>
            <a:ext cx="5352441" cy="507506"/>
            <a:chOff x="4392067" y="6290436"/>
            <a:chExt cx="4667959" cy="507506"/>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10" name="TextBox 9"/>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11" name="Straight Connector 10"/>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423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175" y="194257"/>
            <a:ext cx="6424613" cy="831850"/>
          </a:xfrm>
        </p:spPr>
        <p:txBody>
          <a:bodyPr rtlCol="0">
            <a:normAutofit/>
          </a:bodyPr>
          <a:lstStyle/>
          <a:p>
            <a:pPr marL="432000" indent="0" eaLnBrk="1" fontAlgn="auto" hangingPunct="1">
              <a:spcAft>
                <a:spcPts val="0"/>
              </a:spcAft>
              <a:defRPr/>
            </a:pPr>
            <a:r>
              <a:rPr lang="en-US" sz="4000" b="1" dirty="0">
                <a:solidFill>
                  <a:srgbClr val="0039A6"/>
                </a:solidFill>
                <a:latin typeface="Gill Sans MT" charset="0"/>
                <a:ea typeface="Gill Sans MT" charset="0"/>
                <a:cs typeface="Gill Sans MT" charset="0"/>
              </a:rPr>
              <a:t>Sex vs. Gender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0994201"/>
              </p:ext>
            </p:extLst>
          </p:nvPr>
        </p:nvGraphicFramePr>
        <p:xfrm>
          <a:off x="445168" y="1058087"/>
          <a:ext cx="8229600" cy="40233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Sex</a:t>
                      </a:r>
                    </a:p>
                  </a:txBody>
                  <a:tcPr/>
                </a:tc>
                <a:tc>
                  <a:txBody>
                    <a:bodyPr/>
                    <a:lstStyle/>
                    <a:p>
                      <a:pPr algn="ctr"/>
                      <a:r>
                        <a:rPr lang="en-US" sz="2400" dirty="0"/>
                        <a:t>Gender</a:t>
                      </a:r>
                    </a:p>
                  </a:txBody>
                  <a:tcPr/>
                </a:tc>
                <a:extLst>
                  <a:ext uri="{0D108BD9-81ED-4DB2-BD59-A6C34878D82A}">
                    <a16:rowId xmlns:a16="http://schemas.microsoft.com/office/drawing/2014/main" val="10000"/>
                  </a:ext>
                </a:extLst>
              </a:tr>
              <a:tr h="370840">
                <a:tc>
                  <a:txBody>
                    <a:bodyPr/>
                    <a:lstStyle/>
                    <a:p>
                      <a:endParaRPr lang="en-US" sz="2400" dirty="0"/>
                    </a:p>
                  </a:txBody>
                  <a:tcPr/>
                </a:tc>
                <a:tc>
                  <a:txBody>
                    <a:bodyPr/>
                    <a:lstStyle/>
                    <a:p>
                      <a:endParaRPr lang="en-US" sz="2400" dirty="0"/>
                    </a:p>
                    <a:p>
                      <a:endParaRPr lang="en-US" sz="2400" dirty="0"/>
                    </a:p>
                    <a:p>
                      <a:endParaRPr lang="en-US" sz="2400" dirty="0"/>
                    </a:p>
                  </a:txBody>
                  <a:tcPr/>
                </a:tc>
                <a:extLst>
                  <a:ext uri="{0D108BD9-81ED-4DB2-BD59-A6C34878D82A}">
                    <a16:rowId xmlns:a16="http://schemas.microsoft.com/office/drawing/2014/main" val="10001"/>
                  </a:ext>
                </a:extLst>
              </a:tr>
              <a:tr h="370840">
                <a:tc>
                  <a:txBody>
                    <a:bodyPr/>
                    <a:lstStyle/>
                    <a:p>
                      <a:endParaRPr lang="en-US" sz="2400" dirty="0"/>
                    </a:p>
                  </a:txBody>
                  <a:tcPr/>
                </a:tc>
                <a:tc>
                  <a:txBody>
                    <a:bodyPr/>
                    <a:lstStyle/>
                    <a:p>
                      <a:endParaRPr lang="en-US" sz="2400" dirty="0"/>
                    </a:p>
                    <a:p>
                      <a:endParaRPr lang="en-US" sz="2400" dirty="0"/>
                    </a:p>
                    <a:p>
                      <a:endParaRPr lang="en-US" sz="2400" dirty="0"/>
                    </a:p>
                    <a:p>
                      <a:endParaRPr lang="en-US" sz="2400" dirty="0"/>
                    </a:p>
                  </a:txBody>
                  <a:tcPr/>
                </a:tc>
                <a:extLst>
                  <a:ext uri="{0D108BD9-81ED-4DB2-BD59-A6C34878D82A}">
                    <a16:rowId xmlns:a16="http://schemas.microsoft.com/office/drawing/2014/main" val="10002"/>
                  </a:ext>
                </a:extLst>
              </a:tr>
              <a:tr h="370840">
                <a:tc>
                  <a:txBody>
                    <a:bodyPr/>
                    <a:lstStyle/>
                    <a:p>
                      <a:endParaRPr lang="en-US" sz="2400" dirty="0"/>
                    </a:p>
                    <a:p>
                      <a:endParaRPr lang="en-US" sz="2400" dirty="0"/>
                    </a:p>
                  </a:txBody>
                  <a:tcPr/>
                </a:tc>
                <a:tc>
                  <a:txBody>
                    <a:bodyPr/>
                    <a:lstStyle/>
                    <a:p>
                      <a:endParaRPr lang="en-US" sz="2400" dirty="0"/>
                    </a:p>
                  </a:txBody>
                  <a:tcPr/>
                </a:tc>
                <a:extLst>
                  <a:ext uri="{0D108BD9-81ED-4DB2-BD59-A6C34878D82A}">
                    <a16:rowId xmlns:a16="http://schemas.microsoft.com/office/drawing/2014/main" val="10003"/>
                  </a:ext>
                </a:extLst>
              </a:tr>
            </a:tbl>
          </a:graphicData>
        </a:graphic>
      </p:graphicFrame>
      <p:grpSp>
        <p:nvGrpSpPr>
          <p:cNvPr id="5" name="Group 4"/>
          <p:cNvGrpSpPr/>
          <p:nvPr/>
        </p:nvGrpSpPr>
        <p:grpSpPr>
          <a:xfrm>
            <a:off x="3707586" y="6290436"/>
            <a:ext cx="5352441" cy="507506"/>
            <a:chOff x="4392067" y="6290436"/>
            <a:chExt cx="4667959" cy="507506"/>
          </a:xfrm>
        </p:grpSpPr>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7" name="TextBox 6"/>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8" name="Straight Connector 7"/>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445168" y="5305926"/>
            <a:ext cx="8229600" cy="830997"/>
          </a:xfrm>
          <a:prstGeom prst="rect">
            <a:avLst/>
          </a:prstGeom>
          <a:noFill/>
        </p:spPr>
        <p:txBody>
          <a:bodyPr wrap="square" rtlCol="0">
            <a:spAutoFit/>
          </a:bodyPr>
          <a:lstStyle/>
          <a:p>
            <a:r>
              <a:rPr lang="en-US" sz="2400" dirty="0">
                <a:solidFill>
                  <a:srgbClr val="0039A6"/>
                </a:solidFill>
              </a:rPr>
              <a:t>What are the gender traits of women and men in your culture, and how does this differ from other cultures?</a:t>
            </a:r>
          </a:p>
        </p:txBody>
      </p:sp>
      <p:sp>
        <p:nvSpPr>
          <p:cNvPr id="3" name="TextBox 2"/>
          <p:cNvSpPr txBox="1"/>
          <p:nvPr/>
        </p:nvSpPr>
        <p:spPr>
          <a:xfrm>
            <a:off x="445168" y="1492564"/>
            <a:ext cx="4000973" cy="1138773"/>
          </a:xfrm>
          <a:prstGeom prst="rect">
            <a:avLst/>
          </a:prstGeom>
          <a:noFill/>
        </p:spPr>
        <p:txBody>
          <a:bodyPr wrap="square" rtlCol="0">
            <a:spAutoFit/>
          </a:bodyPr>
          <a:lstStyle/>
          <a:p>
            <a:r>
              <a:rPr lang="en-US" sz="2400" dirty="0"/>
              <a:t>Physical/ biological differences between females and males</a:t>
            </a:r>
          </a:p>
          <a:p>
            <a:endParaRPr lang="en-US" sz="2000" dirty="0"/>
          </a:p>
        </p:txBody>
      </p:sp>
      <p:sp>
        <p:nvSpPr>
          <p:cNvPr id="9" name="TextBox 8"/>
          <p:cNvSpPr txBox="1"/>
          <p:nvPr/>
        </p:nvSpPr>
        <p:spPr>
          <a:xfrm>
            <a:off x="4752734" y="1476299"/>
            <a:ext cx="3922034" cy="1200329"/>
          </a:xfrm>
          <a:prstGeom prst="rect">
            <a:avLst/>
          </a:prstGeom>
          <a:noFill/>
        </p:spPr>
        <p:txBody>
          <a:bodyPr wrap="square" rtlCol="0">
            <a:spAutoFit/>
          </a:bodyPr>
          <a:lstStyle/>
          <a:p>
            <a:r>
              <a:rPr lang="en-US" sz="2400" dirty="0"/>
              <a:t>Social differences between males and females</a:t>
            </a:r>
          </a:p>
          <a:p>
            <a:endParaRPr lang="en-US" sz="2400" dirty="0"/>
          </a:p>
        </p:txBody>
      </p:sp>
      <p:sp>
        <p:nvSpPr>
          <p:cNvPr id="10" name="TextBox 9"/>
          <p:cNvSpPr txBox="1"/>
          <p:nvPr/>
        </p:nvSpPr>
        <p:spPr>
          <a:xfrm>
            <a:off x="493485" y="2772938"/>
            <a:ext cx="3865573" cy="1200329"/>
          </a:xfrm>
          <a:prstGeom prst="rect">
            <a:avLst/>
          </a:prstGeom>
          <a:noFill/>
        </p:spPr>
        <p:txBody>
          <a:bodyPr wrap="square" rtlCol="0">
            <a:spAutoFit/>
          </a:bodyPr>
          <a:lstStyle/>
          <a:p>
            <a:r>
              <a:rPr lang="en-US" sz="2400" dirty="0"/>
              <a:t>Does not change (without surgical intervention)</a:t>
            </a:r>
          </a:p>
          <a:p>
            <a:endParaRPr lang="en-US" sz="2400" dirty="0"/>
          </a:p>
        </p:txBody>
      </p:sp>
      <p:sp>
        <p:nvSpPr>
          <p:cNvPr id="11" name="TextBox 10"/>
          <p:cNvSpPr txBox="1"/>
          <p:nvPr/>
        </p:nvSpPr>
        <p:spPr>
          <a:xfrm>
            <a:off x="4754668" y="2721698"/>
            <a:ext cx="3803987" cy="1200329"/>
          </a:xfrm>
          <a:prstGeom prst="rect">
            <a:avLst/>
          </a:prstGeom>
          <a:noFill/>
        </p:spPr>
        <p:txBody>
          <a:bodyPr wrap="square" rtlCol="0">
            <a:spAutoFit/>
          </a:bodyPr>
          <a:lstStyle/>
          <a:p>
            <a:r>
              <a:rPr lang="en-US" sz="2400" dirty="0"/>
              <a:t>Determined by social factors – history, culture, tradition, societal norms, religion</a:t>
            </a:r>
          </a:p>
        </p:txBody>
      </p:sp>
      <p:sp>
        <p:nvSpPr>
          <p:cNvPr id="12" name="TextBox 11"/>
          <p:cNvSpPr txBox="1"/>
          <p:nvPr/>
        </p:nvSpPr>
        <p:spPr>
          <a:xfrm>
            <a:off x="4863254" y="4409403"/>
            <a:ext cx="3129067" cy="461665"/>
          </a:xfrm>
          <a:prstGeom prst="rect">
            <a:avLst/>
          </a:prstGeom>
          <a:noFill/>
        </p:spPr>
        <p:txBody>
          <a:bodyPr wrap="square" rtlCol="0">
            <a:spAutoFit/>
          </a:bodyPr>
          <a:lstStyle/>
          <a:p>
            <a:r>
              <a:rPr lang="en-US" sz="2400" dirty="0"/>
              <a:t>Can change over time</a:t>
            </a:r>
          </a:p>
        </p:txBody>
      </p:sp>
    </p:spTree>
    <p:extLst>
      <p:ext uri="{BB962C8B-B14F-4D97-AF65-F5344CB8AC3E}">
        <p14:creationId xmlns:p14="http://schemas.microsoft.com/office/powerpoint/2010/main" val="248467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39A6"/>
                </a:solidFill>
                <a:latin typeface="Gill Sans MT" charset="0"/>
                <a:ea typeface="Gill Sans MT" charset="0"/>
                <a:cs typeface="Gill Sans MT" charset="0"/>
              </a:rPr>
              <a:t>GBV – true or false?-</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a:t>GBV is about rape and sexual violence</a:t>
            </a:r>
          </a:p>
          <a:p>
            <a:pPr marL="457200" indent="-457200">
              <a:buFont typeface="+mj-lt"/>
              <a:buAutoNum type="arabicPeriod"/>
            </a:pPr>
            <a:r>
              <a:rPr lang="en-US" dirty="0"/>
              <a:t>GBV can be perpetrated against boys and men too</a:t>
            </a:r>
          </a:p>
          <a:p>
            <a:pPr marL="457200" indent="-457200">
              <a:buFont typeface="+mj-lt"/>
              <a:buAutoNum type="arabicPeriod"/>
            </a:pPr>
            <a:r>
              <a:rPr lang="en-US" dirty="0"/>
              <a:t>Culture needs to be always respected even if it is harmful for girls and women. </a:t>
            </a:r>
          </a:p>
          <a:p>
            <a:pPr marL="457200" indent="-457200">
              <a:buFont typeface="+mj-lt"/>
              <a:buAutoNum type="arabicPeriod"/>
            </a:pPr>
            <a:r>
              <a:rPr lang="en-US" altLang="en-US" dirty="0"/>
              <a:t>Domestic violence is the result of poverty and lack of education.</a:t>
            </a:r>
          </a:p>
          <a:p>
            <a:pPr marL="457200" indent="-457200">
              <a:buFont typeface="+mj-lt"/>
              <a:buAutoNum type="arabicPeriod"/>
            </a:pPr>
            <a:r>
              <a:rPr lang="en-US" altLang="en-US" dirty="0"/>
              <a:t>If a young woman wear an inappropriate dress that provoke men sexually, it’s her fault to be raped. </a:t>
            </a:r>
          </a:p>
          <a:p>
            <a:pPr marL="457200" indent="-457200">
              <a:buFont typeface="+mj-lt"/>
              <a:buAutoNum type="arabicPeriod"/>
            </a:pPr>
            <a:r>
              <a:rPr lang="en-US" altLang="en-US" dirty="0"/>
              <a:t>Consequences of GBV are always same for all survivors. </a:t>
            </a:r>
          </a:p>
          <a:p>
            <a:pPr marL="0" indent="0">
              <a:buNone/>
            </a:pPr>
            <a:endParaRPr lang="en-US" altLang="en-US" dirty="0"/>
          </a:p>
          <a:p>
            <a:pPr marL="457200" indent="-457200">
              <a:buFont typeface="+mj-lt"/>
              <a:buAutoNum type="arabicPeriod"/>
            </a:pPr>
            <a:endParaRPr lang="en-US"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401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395536" y="532130"/>
            <a:ext cx="8064896" cy="646331"/>
          </a:xfrm>
        </p:spPr>
        <p:txBody>
          <a:bodyPr/>
          <a:lstStyle/>
          <a:p>
            <a:pPr indent="0" eaLnBrk="1" hangingPunct="1"/>
            <a:r>
              <a:rPr lang="en-US" altLang="en-US" sz="4000" b="1" dirty="0">
                <a:solidFill>
                  <a:srgbClr val="0039A6"/>
                </a:solidFill>
                <a:latin typeface="Gill Sans MT" charset="0"/>
                <a:ea typeface="Gill Sans MT" charset="0"/>
                <a:cs typeface="Gill Sans MT" charset="0"/>
              </a:rPr>
              <a:t>Gender-Based Violence (GBV)</a:t>
            </a:r>
          </a:p>
        </p:txBody>
      </p:sp>
      <p:sp>
        <p:nvSpPr>
          <p:cNvPr id="13315" name="5 Marcador de contenido"/>
          <p:cNvSpPr txBox="1">
            <a:spLocks/>
          </p:cNvSpPr>
          <p:nvPr/>
        </p:nvSpPr>
        <p:spPr bwMode="auto">
          <a:xfrm>
            <a:off x="395536" y="1218536"/>
            <a:ext cx="8208912"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a:spAutoFit/>
          </a:bodyPr>
          <a:lstStyle>
            <a:lvl1pPr eaLnBrk="0" hangingPunct="0">
              <a:spcBef>
                <a:spcPct val="20000"/>
              </a:spcBef>
              <a:buFont typeface="Arial" pitchFamily="34" charset="0"/>
              <a:defRPr sz="3000">
                <a:solidFill>
                  <a:schemeClr val="tx1"/>
                </a:solidFill>
                <a:latin typeface="Corbel" pitchFamily="34" charset="0"/>
                <a:ea typeface="ＭＳ Ｐゴシック" pitchFamily="34" charset="-128"/>
                <a:cs typeface="Corbel" pitchFamily="34" charset="0"/>
              </a:defRPr>
            </a:lvl1pPr>
            <a:lvl2pPr marL="742950" indent="-285750" eaLnBrk="0" hangingPunct="0">
              <a:spcBef>
                <a:spcPct val="20000"/>
              </a:spcBef>
              <a:buFont typeface="Arial" pitchFamily="34" charset="0"/>
              <a:buChar char="–"/>
              <a:defRPr sz="3000">
                <a:solidFill>
                  <a:schemeClr val="tx1"/>
                </a:solidFill>
                <a:latin typeface="Corbel" pitchFamily="34" charset="0"/>
                <a:ea typeface="ＭＳ Ｐゴシック" pitchFamily="34" charset="-128"/>
                <a:cs typeface="Corbel" pitchFamily="34" charset="0"/>
              </a:defRPr>
            </a:lvl2pPr>
            <a:lvl3pPr marL="1143000" indent="-228600" eaLnBrk="0" hangingPunct="0">
              <a:spcBef>
                <a:spcPct val="20000"/>
              </a:spcBef>
              <a:buFont typeface="Arial" pitchFamily="34" charset="0"/>
              <a:buChar char="•"/>
              <a:defRPr sz="2400">
                <a:solidFill>
                  <a:schemeClr val="tx1"/>
                </a:solidFill>
                <a:latin typeface="Corbel"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orbel"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orbe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orbe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orbe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orbe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orbel" pitchFamily="34" charset="0"/>
                <a:ea typeface="ＭＳ Ｐゴシック" pitchFamily="34" charset="-128"/>
              </a:defRPr>
            </a:lvl9pPr>
          </a:lstStyle>
          <a:p>
            <a:pPr algn="just" eaLnBrk="1" hangingPunct="1">
              <a:spcBef>
                <a:spcPct val="0"/>
              </a:spcBef>
              <a:buFontTx/>
              <a:buNone/>
            </a:pPr>
            <a:r>
              <a:rPr lang="en-GB" altLang="en-US" sz="3200" dirty="0">
                <a:latin typeface="+mn-lt"/>
              </a:rPr>
              <a:t>Gender-based Violence </a:t>
            </a:r>
            <a:r>
              <a:rPr lang="en-GB" sz="3200" dirty="0">
                <a:latin typeface="+mn-lt"/>
              </a:rPr>
              <a:t>(GBV) is an umbrella term for </a:t>
            </a:r>
            <a:r>
              <a:rPr lang="en-GB" sz="3200" b="1" dirty="0">
                <a:latin typeface="+mn-lt"/>
              </a:rPr>
              <a:t>any harmful </a:t>
            </a:r>
            <a:r>
              <a:rPr lang="en-GB" sz="3200" dirty="0">
                <a:latin typeface="+mn-lt"/>
              </a:rPr>
              <a:t>act that is perpetrated </a:t>
            </a:r>
            <a:r>
              <a:rPr lang="en-GB" sz="3200" b="1" dirty="0">
                <a:solidFill>
                  <a:schemeClr val="accent2"/>
                </a:solidFill>
                <a:latin typeface="+mn-lt"/>
              </a:rPr>
              <a:t>against a person’s will </a:t>
            </a:r>
            <a:r>
              <a:rPr lang="en-GB" sz="3200" dirty="0">
                <a:latin typeface="+mn-lt"/>
              </a:rPr>
              <a:t>and that is based on </a:t>
            </a:r>
            <a:r>
              <a:rPr lang="en-GB" sz="3200" b="1" dirty="0">
                <a:solidFill>
                  <a:schemeClr val="accent5">
                    <a:lumMod val="75000"/>
                  </a:schemeClr>
                </a:solidFill>
                <a:latin typeface="+mn-lt"/>
              </a:rPr>
              <a:t>socially ascribed (i.e. gender) differences </a:t>
            </a:r>
            <a:r>
              <a:rPr lang="en-GB" sz="3200" dirty="0">
                <a:latin typeface="+mn-lt"/>
              </a:rPr>
              <a:t>between males and females. </a:t>
            </a:r>
          </a:p>
          <a:p>
            <a:pPr algn="just" eaLnBrk="1" hangingPunct="1">
              <a:spcBef>
                <a:spcPct val="0"/>
              </a:spcBef>
              <a:buFontTx/>
              <a:buNone/>
            </a:pPr>
            <a:endParaRPr lang="en-GB" sz="3200" dirty="0">
              <a:latin typeface="+mn-lt"/>
            </a:endParaRPr>
          </a:p>
          <a:p>
            <a:pPr algn="just" eaLnBrk="1" hangingPunct="1">
              <a:spcBef>
                <a:spcPct val="0"/>
              </a:spcBef>
              <a:buFontTx/>
              <a:buNone/>
            </a:pPr>
            <a:r>
              <a:rPr lang="en-GB" sz="2800" dirty="0">
                <a:solidFill>
                  <a:schemeClr val="tx2"/>
                </a:solidFill>
                <a:latin typeface="+mn-lt"/>
              </a:rPr>
              <a:t>It includes acts that inflict </a:t>
            </a:r>
            <a:r>
              <a:rPr lang="en-GB" sz="2800" b="1" dirty="0">
                <a:solidFill>
                  <a:schemeClr val="tx2"/>
                </a:solidFill>
                <a:latin typeface="+mn-lt"/>
              </a:rPr>
              <a:t>physical, sexual or mental harm or suffering, threats of such acts, coercion, and other deprivations of liberty</a:t>
            </a:r>
            <a:r>
              <a:rPr lang="en-GB" sz="2800" dirty="0">
                <a:solidFill>
                  <a:schemeClr val="tx2"/>
                </a:solidFill>
                <a:latin typeface="+mn-lt"/>
              </a:rPr>
              <a:t>. These acts can occur in public or in private.</a:t>
            </a:r>
            <a:endParaRPr lang="en-GB" altLang="en-US" sz="2800" dirty="0">
              <a:solidFill>
                <a:schemeClr val="tx2"/>
              </a:solidFill>
              <a:latin typeface="+mn-lt"/>
            </a:endParaRPr>
          </a:p>
          <a:p>
            <a:pPr eaLnBrk="1" hangingPunct="1">
              <a:spcBef>
                <a:spcPct val="0"/>
              </a:spcBef>
              <a:buFontTx/>
              <a:buNone/>
            </a:pPr>
            <a:endParaRPr lang="en-GB" altLang="en-US" sz="3200" dirty="0">
              <a:latin typeface="+mn-lt"/>
            </a:endParaRPr>
          </a:p>
          <a:p>
            <a:pPr algn="ctr" eaLnBrk="1" hangingPunct="1">
              <a:spcBef>
                <a:spcPct val="0"/>
              </a:spcBef>
              <a:buFontTx/>
              <a:buNone/>
            </a:pPr>
            <a:endParaRPr lang="en-US" altLang="en-US" sz="3200" dirty="0">
              <a:latin typeface="+mn-lt"/>
            </a:endParaRPr>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5354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p:cNvSpPr/>
          <p:nvPr/>
        </p:nvSpPr>
        <p:spPr>
          <a:xfrm>
            <a:off x="5638177" y="4737995"/>
            <a:ext cx="3241640" cy="1723136"/>
          </a:xfrm>
          <a:custGeom>
            <a:avLst/>
            <a:gdLst>
              <a:gd name="connsiteX0" fmla="*/ 0 w 3241640"/>
              <a:gd name="connsiteY0" fmla="*/ 172314 h 1723136"/>
              <a:gd name="connsiteX1" fmla="*/ 172314 w 3241640"/>
              <a:gd name="connsiteY1" fmla="*/ 0 h 1723136"/>
              <a:gd name="connsiteX2" fmla="*/ 3069326 w 3241640"/>
              <a:gd name="connsiteY2" fmla="*/ 0 h 1723136"/>
              <a:gd name="connsiteX3" fmla="*/ 3241640 w 3241640"/>
              <a:gd name="connsiteY3" fmla="*/ 172314 h 1723136"/>
              <a:gd name="connsiteX4" fmla="*/ 3241640 w 3241640"/>
              <a:gd name="connsiteY4" fmla="*/ 1550822 h 1723136"/>
              <a:gd name="connsiteX5" fmla="*/ 3069326 w 3241640"/>
              <a:gd name="connsiteY5" fmla="*/ 1723136 h 1723136"/>
              <a:gd name="connsiteX6" fmla="*/ 172314 w 3241640"/>
              <a:gd name="connsiteY6" fmla="*/ 1723136 h 1723136"/>
              <a:gd name="connsiteX7" fmla="*/ 0 w 3241640"/>
              <a:gd name="connsiteY7" fmla="*/ 1550822 h 1723136"/>
              <a:gd name="connsiteX8" fmla="*/ 0 w 3241640"/>
              <a:gd name="connsiteY8" fmla="*/ 172314 h 1723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1640" h="1723136">
                <a:moveTo>
                  <a:pt x="0" y="172314"/>
                </a:moveTo>
                <a:cubicBezTo>
                  <a:pt x="0" y="77148"/>
                  <a:pt x="77148" y="0"/>
                  <a:pt x="172314" y="0"/>
                </a:cubicBezTo>
                <a:lnTo>
                  <a:pt x="3069326" y="0"/>
                </a:lnTo>
                <a:cubicBezTo>
                  <a:pt x="3164492" y="0"/>
                  <a:pt x="3241640" y="77148"/>
                  <a:pt x="3241640" y="172314"/>
                </a:cubicBezTo>
                <a:lnTo>
                  <a:pt x="3241640" y="1550822"/>
                </a:lnTo>
                <a:cubicBezTo>
                  <a:pt x="3241640" y="1645988"/>
                  <a:pt x="3164492" y="1723136"/>
                  <a:pt x="3069326" y="1723136"/>
                </a:cubicBezTo>
                <a:lnTo>
                  <a:pt x="172314" y="1723136"/>
                </a:lnTo>
                <a:cubicBezTo>
                  <a:pt x="77148" y="1723136"/>
                  <a:pt x="0" y="1645988"/>
                  <a:pt x="0" y="1550822"/>
                </a:cubicBezTo>
                <a:lnTo>
                  <a:pt x="0" y="172314"/>
                </a:lnTo>
                <a:close/>
              </a:path>
            </a:pathLst>
          </a:custGeom>
          <a:scene3d>
            <a:camera prst="orthographicFront"/>
            <a:lightRig rig="threePt" dir="t">
              <a:rot lat="0" lon="0" rev="7500000"/>
            </a:lightRig>
          </a:scene3d>
          <a:sp3d z="-152400" extrusionH="63500" prstMaterial="dkEdge">
            <a:bevelT w="124450" h="16350" prst="relaxedInset"/>
            <a:contourClr>
              <a:schemeClr val="bg1"/>
            </a:contourClr>
          </a:sp3d>
        </p:spPr>
        <p:style>
          <a:lnRef idx="1">
            <a:schemeClr val="accent5">
              <a:hueOff val="-4505695"/>
              <a:satOff val="-11613"/>
              <a:lumOff val="-784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3684" tIns="274320" rIns="91192" bIns="91193"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Forced Marriage</a:t>
            </a:r>
            <a:endParaRPr lang="en-US" sz="1000" kern="1200" dirty="0"/>
          </a:p>
          <a:p>
            <a:pPr marL="114300" lvl="1" indent="-114300" algn="l" defTabSz="622300">
              <a:lnSpc>
                <a:spcPct val="90000"/>
              </a:lnSpc>
              <a:spcBef>
                <a:spcPct val="0"/>
              </a:spcBef>
              <a:spcAft>
                <a:spcPct val="15000"/>
              </a:spcAft>
              <a:buChar char="•"/>
            </a:pPr>
            <a:r>
              <a:rPr lang="en-US" sz="1400" kern="1200" dirty="0"/>
              <a:t>Sexual Exploitation/Forced Prostitution</a:t>
            </a:r>
          </a:p>
          <a:p>
            <a:pPr marL="114300" lvl="1" indent="-114300" algn="l" defTabSz="622300">
              <a:lnSpc>
                <a:spcPct val="90000"/>
              </a:lnSpc>
              <a:spcBef>
                <a:spcPct val="0"/>
              </a:spcBef>
              <a:spcAft>
                <a:spcPct val="15000"/>
              </a:spcAft>
              <a:buChar char="•"/>
            </a:pPr>
            <a:r>
              <a:rPr lang="en-US" sz="1400" kern="1200" dirty="0"/>
              <a:t>Survival Sex  </a:t>
            </a:r>
          </a:p>
          <a:p>
            <a:pPr marL="114300" lvl="1" indent="-114300" algn="l" defTabSz="622300">
              <a:lnSpc>
                <a:spcPct val="90000"/>
              </a:lnSpc>
              <a:spcBef>
                <a:spcPct val="0"/>
              </a:spcBef>
              <a:spcAft>
                <a:spcPct val="15000"/>
              </a:spcAft>
              <a:buChar char="•"/>
            </a:pPr>
            <a:r>
              <a:rPr lang="en-US" sz="1400" kern="1200" dirty="0"/>
              <a:t>Rape and Marital Rape </a:t>
            </a:r>
          </a:p>
          <a:p>
            <a:pPr marL="114300" lvl="1" indent="-114300" algn="l" defTabSz="622300">
              <a:lnSpc>
                <a:spcPct val="90000"/>
              </a:lnSpc>
              <a:spcBef>
                <a:spcPct val="0"/>
              </a:spcBef>
              <a:spcAft>
                <a:spcPct val="15000"/>
              </a:spcAft>
              <a:buChar char="•"/>
            </a:pPr>
            <a:r>
              <a:rPr lang="en-US" sz="1400" kern="1200" dirty="0"/>
              <a:t>Child Sexual Abuse, Defilement, Incest </a:t>
            </a:r>
          </a:p>
        </p:txBody>
      </p:sp>
      <p:sp>
        <p:nvSpPr>
          <p:cNvPr id="4" name="Freeform: Shape 3"/>
          <p:cNvSpPr/>
          <p:nvPr/>
        </p:nvSpPr>
        <p:spPr>
          <a:xfrm>
            <a:off x="339056" y="4779264"/>
            <a:ext cx="3530446" cy="1723136"/>
          </a:xfrm>
          <a:custGeom>
            <a:avLst/>
            <a:gdLst>
              <a:gd name="connsiteX0" fmla="*/ 0 w 3530446"/>
              <a:gd name="connsiteY0" fmla="*/ 172314 h 1723136"/>
              <a:gd name="connsiteX1" fmla="*/ 172314 w 3530446"/>
              <a:gd name="connsiteY1" fmla="*/ 0 h 1723136"/>
              <a:gd name="connsiteX2" fmla="*/ 3358132 w 3530446"/>
              <a:gd name="connsiteY2" fmla="*/ 0 h 1723136"/>
              <a:gd name="connsiteX3" fmla="*/ 3530446 w 3530446"/>
              <a:gd name="connsiteY3" fmla="*/ 172314 h 1723136"/>
              <a:gd name="connsiteX4" fmla="*/ 3530446 w 3530446"/>
              <a:gd name="connsiteY4" fmla="*/ 1550822 h 1723136"/>
              <a:gd name="connsiteX5" fmla="*/ 3358132 w 3530446"/>
              <a:gd name="connsiteY5" fmla="*/ 1723136 h 1723136"/>
              <a:gd name="connsiteX6" fmla="*/ 172314 w 3530446"/>
              <a:gd name="connsiteY6" fmla="*/ 1723136 h 1723136"/>
              <a:gd name="connsiteX7" fmla="*/ 0 w 3530446"/>
              <a:gd name="connsiteY7" fmla="*/ 1550822 h 1723136"/>
              <a:gd name="connsiteX8" fmla="*/ 0 w 3530446"/>
              <a:gd name="connsiteY8" fmla="*/ 172314 h 1723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446" h="1723136">
                <a:moveTo>
                  <a:pt x="0" y="172314"/>
                </a:moveTo>
                <a:cubicBezTo>
                  <a:pt x="0" y="77148"/>
                  <a:pt x="77148" y="0"/>
                  <a:pt x="172314" y="0"/>
                </a:cubicBezTo>
                <a:lnTo>
                  <a:pt x="3358132" y="0"/>
                </a:lnTo>
                <a:cubicBezTo>
                  <a:pt x="3453298" y="0"/>
                  <a:pt x="3530446" y="77148"/>
                  <a:pt x="3530446" y="172314"/>
                </a:cubicBezTo>
                <a:lnTo>
                  <a:pt x="3530446" y="1550822"/>
                </a:lnTo>
                <a:cubicBezTo>
                  <a:pt x="3530446" y="1645988"/>
                  <a:pt x="3453298" y="1723136"/>
                  <a:pt x="3358132" y="1723136"/>
                </a:cubicBezTo>
                <a:lnTo>
                  <a:pt x="172314" y="1723136"/>
                </a:lnTo>
                <a:cubicBezTo>
                  <a:pt x="77148" y="1723136"/>
                  <a:pt x="0" y="1645988"/>
                  <a:pt x="0" y="1550822"/>
                </a:cubicBezTo>
                <a:lnTo>
                  <a:pt x="0" y="172314"/>
                </a:lnTo>
                <a:close/>
              </a:path>
            </a:pathLst>
          </a:custGeom>
          <a:scene3d>
            <a:camera prst="orthographicFront"/>
            <a:lightRig rig="threePt" dir="t">
              <a:rot lat="0" lon="0" rev="7500000"/>
            </a:lightRig>
          </a:scene3d>
          <a:sp3d z="-152400" extrusionH="63500" prstMaterial="dkEdge">
            <a:bevelT w="124450" h="16350" prst="relaxedInset"/>
            <a:contourClr>
              <a:schemeClr val="bg1"/>
            </a:contourClr>
          </a:sp3d>
        </p:spPr>
        <p:style>
          <a:lnRef idx="1">
            <a:schemeClr val="accent5">
              <a:hueOff val="-6758543"/>
              <a:satOff val="-17419"/>
              <a:lumOff val="-1176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192" tIns="365760" rIns="1150326" bIns="91193" numCol="1" spcCol="1270" anchor="t" anchorCtr="0">
            <a:noAutofit/>
          </a:bodyPr>
          <a:lstStyle/>
          <a:p>
            <a:pPr marL="114300" lvl="1" indent="-114300" algn="l" defTabSz="622300">
              <a:lnSpc>
                <a:spcPct val="90000"/>
              </a:lnSpc>
              <a:spcBef>
                <a:spcPct val="0"/>
              </a:spcBef>
              <a:spcAft>
                <a:spcPct val="15000"/>
              </a:spcAft>
              <a:buChar char="•"/>
            </a:pPr>
            <a:r>
              <a:rPr lang="en-US" sz="1400" kern="1200" dirty="0"/>
              <a:t>Discrimination</a:t>
            </a:r>
            <a:r>
              <a:rPr lang="en-US" sz="1400" kern="1200" baseline="0" dirty="0"/>
              <a:t>, and/or denial of opportunities</a:t>
            </a:r>
            <a:endParaRPr lang="en-US" sz="1100" kern="1200" dirty="0"/>
          </a:p>
          <a:p>
            <a:pPr marL="114300" lvl="1" indent="-114300" algn="l" defTabSz="622300">
              <a:lnSpc>
                <a:spcPct val="90000"/>
              </a:lnSpc>
              <a:spcBef>
                <a:spcPct val="0"/>
              </a:spcBef>
              <a:spcAft>
                <a:spcPct val="15000"/>
              </a:spcAft>
              <a:buChar char="•"/>
            </a:pPr>
            <a:r>
              <a:rPr lang="en-US" sz="1400" kern="1200" baseline="0" dirty="0"/>
              <a:t>Forced Marriage/Early Marriage </a:t>
            </a:r>
            <a:endParaRPr lang="en-US" sz="1100" kern="1200" dirty="0"/>
          </a:p>
          <a:p>
            <a:pPr marL="114300" lvl="1" indent="-114300" algn="l" defTabSz="622300">
              <a:lnSpc>
                <a:spcPct val="90000"/>
              </a:lnSpc>
              <a:spcBef>
                <a:spcPct val="0"/>
              </a:spcBef>
              <a:spcAft>
                <a:spcPct val="15000"/>
              </a:spcAft>
              <a:buChar char="•"/>
            </a:pPr>
            <a:r>
              <a:rPr lang="en-US" sz="1400" kern="1200" dirty="0"/>
              <a:t>Denial of Education for Women and Children </a:t>
            </a:r>
          </a:p>
        </p:txBody>
      </p:sp>
      <p:sp>
        <p:nvSpPr>
          <p:cNvPr id="7" name="Freeform: Shape 6"/>
          <p:cNvSpPr/>
          <p:nvPr/>
        </p:nvSpPr>
        <p:spPr>
          <a:xfrm>
            <a:off x="5432226" y="1117600"/>
            <a:ext cx="3249860" cy="1723136"/>
          </a:xfrm>
          <a:custGeom>
            <a:avLst/>
            <a:gdLst>
              <a:gd name="connsiteX0" fmla="*/ 0 w 3249860"/>
              <a:gd name="connsiteY0" fmla="*/ 172314 h 1723136"/>
              <a:gd name="connsiteX1" fmla="*/ 172314 w 3249860"/>
              <a:gd name="connsiteY1" fmla="*/ 0 h 1723136"/>
              <a:gd name="connsiteX2" fmla="*/ 3077546 w 3249860"/>
              <a:gd name="connsiteY2" fmla="*/ 0 h 1723136"/>
              <a:gd name="connsiteX3" fmla="*/ 3249860 w 3249860"/>
              <a:gd name="connsiteY3" fmla="*/ 172314 h 1723136"/>
              <a:gd name="connsiteX4" fmla="*/ 3249860 w 3249860"/>
              <a:gd name="connsiteY4" fmla="*/ 1550822 h 1723136"/>
              <a:gd name="connsiteX5" fmla="*/ 3077546 w 3249860"/>
              <a:gd name="connsiteY5" fmla="*/ 1723136 h 1723136"/>
              <a:gd name="connsiteX6" fmla="*/ 172314 w 3249860"/>
              <a:gd name="connsiteY6" fmla="*/ 1723136 h 1723136"/>
              <a:gd name="connsiteX7" fmla="*/ 0 w 3249860"/>
              <a:gd name="connsiteY7" fmla="*/ 1550822 h 1723136"/>
              <a:gd name="connsiteX8" fmla="*/ 0 w 3249860"/>
              <a:gd name="connsiteY8" fmla="*/ 172314 h 1723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9860" h="1723136">
                <a:moveTo>
                  <a:pt x="0" y="172314"/>
                </a:moveTo>
                <a:cubicBezTo>
                  <a:pt x="0" y="77148"/>
                  <a:pt x="77148" y="0"/>
                  <a:pt x="172314" y="0"/>
                </a:cubicBezTo>
                <a:lnTo>
                  <a:pt x="3077546" y="0"/>
                </a:lnTo>
                <a:cubicBezTo>
                  <a:pt x="3172712" y="0"/>
                  <a:pt x="3249860" y="77148"/>
                  <a:pt x="3249860" y="172314"/>
                </a:cubicBezTo>
                <a:lnTo>
                  <a:pt x="3249860" y="1550822"/>
                </a:lnTo>
                <a:cubicBezTo>
                  <a:pt x="3249860" y="1645988"/>
                  <a:pt x="3172712" y="1723136"/>
                  <a:pt x="3077546" y="1723136"/>
                </a:cubicBezTo>
                <a:lnTo>
                  <a:pt x="172314" y="1723136"/>
                </a:lnTo>
                <a:cubicBezTo>
                  <a:pt x="77148" y="1723136"/>
                  <a:pt x="0" y="1645988"/>
                  <a:pt x="0" y="1550822"/>
                </a:cubicBezTo>
                <a:lnTo>
                  <a:pt x="0" y="172314"/>
                </a:lnTo>
                <a:close/>
              </a:path>
            </a:pathLst>
          </a:custGeom>
          <a:scene3d>
            <a:camera prst="orthographicFront"/>
            <a:lightRig rig="threePt" dir="t">
              <a:rot lat="0" lon="0" rev="7500000"/>
            </a:lightRig>
          </a:scene3d>
          <a:sp3d z="-152400" extrusionH="63500" prstMaterial="dkEdge">
            <a:bevelT w="124450" h="16350" prst="relaxedInset"/>
            <a:contourClr>
              <a:schemeClr val="bg1"/>
            </a:contourClr>
          </a:sp3d>
        </p:spPr>
        <p:style>
          <a:lnRef idx="1">
            <a:schemeClr val="accent5">
              <a:hueOff val="-2252848"/>
              <a:satOff val="-5806"/>
              <a:lumOff val="-39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73770" tIns="98812" rIns="98812" bIns="52959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Abuse, Humiliation </a:t>
            </a:r>
          </a:p>
          <a:p>
            <a:pPr marL="171450" lvl="1" indent="-171450" algn="l" defTabSz="711200">
              <a:lnSpc>
                <a:spcPct val="90000"/>
              </a:lnSpc>
              <a:spcBef>
                <a:spcPct val="0"/>
              </a:spcBef>
              <a:spcAft>
                <a:spcPct val="15000"/>
              </a:spcAft>
              <a:buChar char="•"/>
            </a:pPr>
            <a:r>
              <a:rPr lang="en-US" sz="1600" kern="1200" dirty="0"/>
              <a:t>Confinement/Isolation</a:t>
            </a:r>
          </a:p>
          <a:p>
            <a:pPr marL="171450" lvl="1" indent="-171450" algn="l" defTabSz="711200">
              <a:lnSpc>
                <a:spcPct val="90000"/>
              </a:lnSpc>
              <a:spcBef>
                <a:spcPct val="0"/>
              </a:spcBef>
              <a:spcAft>
                <a:spcPct val="15000"/>
              </a:spcAft>
              <a:buChar char="•"/>
            </a:pPr>
            <a:r>
              <a:rPr lang="en-US" sz="1600" kern="1200" dirty="0"/>
              <a:t>Intimidation/Threats</a:t>
            </a:r>
          </a:p>
          <a:p>
            <a:pPr marL="171450" lvl="1" indent="-171450" algn="l" defTabSz="711200">
              <a:lnSpc>
                <a:spcPct val="90000"/>
              </a:lnSpc>
              <a:spcBef>
                <a:spcPct val="0"/>
              </a:spcBef>
              <a:spcAft>
                <a:spcPct val="15000"/>
              </a:spcAft>
              <a:buChar char="•"/>
            </a:pPr>
            <a:r>
              <a:rPr lang="en-US" sz="1600" kern="1200" dirty="0"/>
              <a:t>Social Exclusion,</a:t>
            </a:r>
            <a:r>
              <a:rPr lang="en-US" sz="1600" kern="1200" baseline="0" dirty="0"/>
              <a:t> ostracism based on sexual orientation </a:t>
            </a:r>
            <a:r>
              <a:rPr lang="en-US" sz="1600" kern="1200" dirty="0"/>
              <a:t> </a:t>
            </a:r>
          </a:p>
          <a:p>
            <a:pPr marL="57150" lvl="1" indent="-57150" algn="l" defTabSz="355600">
              <a:lnSpc>
                <a:spcPct val="90000"/>
              </a:lnSpc>
              <a:spcBef>
                <a:spcPct val="0"/>
              </a:spcBef>
              <a:spcAft>
                <a:spcPct val="15000"/>
              </a:spcAft>
              <a:buChar char="•"/>
            </a:pPr>
            <a:endParaRPr lang="en-US" sz="800" kern="1200" dirty="0"/>
          </a:p>
        </p:txBody>
      </p:sp>
      <p:sp>
        <p:nvSpPr>
          <p:cNvPr id="8" name="Freeform: Shape 7"/>
          <p:cNvSpPr/>
          <p:nvPr/>
        </p:nvSpPr>
        <p:spPr>
          <a:xfrm>
            <a:off x="367646" y="1117600"/>
            <a:ext cx="4114575" cy="1723136"/>
          </a:xfrm>
          <a:custGeom>
            <a:avLst/>
            <a:gdLst>
              <a:gd name="connsiteX0" fmla="*/ 0 w 4114575"/>
              <a:gd name="connsiteY0" fmla="*/ 172314 h 1723136"/>
              <a:gd name="connsiteX1" fmla="*/ 172314 w 4114575"/>
              <a:gd name="connsiteY1" fmla="*/ 0 h 1723136"/>
              <a:gd name="connsiteX2" fmla="*/ 3942261 w 4114575"/>
              <a:gd name="connsiteY2" fmla="*/ 0 h 1723136"/>
              <a:gd name="connsiteX3" fmla="*/ 4114575 w 4114575"/>
              <a:gd name="connsiteY3" fmla="*/ 172314 h 1723136"/>
              <a:gd name="connsiteX4" fmla="*/ 4114575 w 4114575"/>
              <a:gd name="connsiteY4" fmla="*/ 1550822 h 1723136"/>
              <a:gd name="connsiteX5" fmla="*/ 3942261 w 4114575"/>
              <a:gd name="connsiteY5" fmla="*/ 1723136 h 1723136"/>
              <a:gd name="connsiteX6" fmla="*/ 172314 w 4114575"/>
              <a:gd name="connsiteY6" fmla="*/ 1723136 h 1723136"/>
              <a:gd name="connsiteX7" fmla="*/ 0 w 4114575"/>
              <a:gd name="connsiteY7" fmla="*/ 1550822 h 1723136"/>
              <a:gd name="connsiteX8" fmla="*/ 0 w 4114575"/>
              <a:gd name="connsiteY8" fmla="*/ 172314 h 1723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4575" h="1723136">
                <a:moveTo>
                  <a:pt x="0" y="172314"/>
                </a:moveTo>
                <a:cubicBezTo>
                  <a:pt x="0" y="77148"/>
                  <a:pt x="77148" y="0"/>
                  <a:pt x="172314" y="0"/>
                </a:cubicBezTo>
                <a:lnTo>
                  <a:pt x="3942261" y="0"/>
                </a:lnTo>
                <a:cubicBezTo>
                  <a:pt x="4037427" y="0"/>
                  <a:pt x="4114575" y="77148"/>
                  <a:pt x="4114575" y="172314"/>
                </a:cubicBezTo>
                <a:lnTo>
                  <a:pt x="4114575" y="1550822"/>
                </a:lnTo>
                <a:cubicBezTo>
                  <a:pt x="4114575" y="1645988"/>
                  <a:pt x="4037427" y="1723136"/>
                  <a:pt x="3942261" y="1723136"/>
                </a:cubicBezTo>
                <a:lnTo>
                  <a:pt x="172314" y="1723136"/>
                </a:lnTo>
                <a:cubicBezTo>
                  <a:pt x="77148" y="1723136"/>
                  <a:pt x="0" y="1645988"/>
                  <a:pt x="0" y="1550822"/>
                </a:cubicBezTo>
                <a:lnTo>
                  <a:pt x="0" y="172314"/>
                </a:lnTo>
                <a:close/>
              </a:path>
            </a:pathLst>
          </a:custGeom>
          <a:scene3d>
            <a:camera prst="orthographicFront"/>
            <a:lightRig rig="threePt" dir="t">
              <a:rot lat="0" lon="0" rev="7500000"/>
            </a:lightRig>
          </a:scene3d>
          <a:sp3d z="-152400" extrusionH="63500" prstMaterial="dkEdge">
            <a:bevelT w="12445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192" tIns="91192" rIns="1325564" bIns="521976" numCol="1" spcCol="1270" anchor="t" anchorCtr="0">
            <a:noAutofit/>
          </a:bodyPr>
          <a:lstStyle/>
          <a:p>
            <a:pPr marL="114300" lvl="1" indent="-114300" algn="l" defTabSz="622300">
              <a:lnSpc>
                <a:spcPct val="90000"/>
              </a:lnSpc>
              <a:spcBef>
                <a:spcPct val="0"/>
              </a:spcBef>
              <a:spcAft>
                <a:spcPct val="15000"/>
              </a:spcAft>
              <a:buChar char="•"/>
            </a:pPr>
            <a:r>
              <a:rPr lang="en-US" sz="1400" kern="1200" baseline="0" dirty="0"/>
              <a:t> </a:t>
            </a:r>
            <a:r>
              <a:rPr lang="en-US" sz="1600" kern="1200" dirty="0"/>
              <a:t>Physical</a:t>
            </a:r>
            <a:r>
              <a:rPr lang="en-US" sz="1600" kern="1200" baseline="0" dirty="0"/>
              <a:t> Assault</a:t>
            </a:r>
            <a:endParaRPr lang="en-US" sz="1600" kern="1200" dirty="0"/>
          </a:p>
          <a:p>
            <a:pPr marL="171450" lvl="1" indent="-171450" algn="l" defTabSz="711200">
              <a:lnSpc>
                <a:spcPct val="90000"/>
              </a:lnSpc>
              <a:spcBef>
                <a:spcPct val="0"/>
              </a:spcBef>
              <a:spcAft>
                <a:spcPct val="15000"/>
              </a:spcAft>
              <a:buChar char="•"/>
            </a:pPr>
            <a:r>
              <a:rPr lang="en-US" sz="1600" kern="1200" dirty="0"/>
              <a:t>Trafficking, Slavery</a:t>
            </a:r>
          </a:p>
          <a:p>
            <a:pPr marL="171450" lvl="1" indent="-171450" algn="l" defTabSz="711200">
              <a:lnSpc>
                <a:spcPct val="90000"/>
              </a:lnSpc>
              <a:spcBef>
                <a:spcPct val="0"/>
              </a:spcBef>
              <a:spcAft>
                <a:spcPct val="15000"/>
              </a:spcAft>
              <a:buChar char="•"/>
            </a:pPr>
            <a:r>
              <a:rPr lang="en-US" sz="1600" kern="1200" baseline="0" dirty="0"/>
              <a:t>Infanticide</a:t>
            </a:r>
            <a:endParaRPr lang="en-US" sz="1600" kern="1200" dirty="0"/>
          </a:p>
          <a:p>
            <a:pPr marL="171450" lvl="1" indent="-171450" algn="l" defTabSz="711200">
              <a:lnSpc>
                <a:spcPct val="90000"/>
              </a:lnSpc>
              <a:spcBef>
                <a:spcPct val="0"/>
              </a:spcBef>
              <a:spcAft>
                <a:spcPct val="15000"/>
              </a:spcAft>
              <a:buChar char="•"/>
            </a:pPr>
            <a:r>
              <a:rPr lang="en-US" sz="1600" kern="1200" baseline="0" dirty="0"/>
              <a:t>Honor Killing and Maiming </a:t>
            </a:r>
            <a:endParaRPr lang="en-US" sz="1600" kern="1200" dirty="0"/>
          </a:p>
        </p:txBody>
      </p:sp>
      <p:sp>
        <p:nvSpPr>
          <p:cNvPr id="9" name="Freeform: Shape 8"/>
          <p:cNvSpPr/>
          <p:nvPr/>
        </p:nvSpPr>
        <p:spPr>
          <a:xfrm>
            <a:off x="2139400" y="1424533"/>
            <a:ext cx="2331618" cy="2331618"/>
          </a:xfrm>
          <a:custGeom>
            <a:avLst/>
            <a:gdLst>
              <a:gd name="connsiteX0" fmla="*/ 0 w 2331618"/>
              <a:gd name="connsiteY0" fmla="*/ 2331618 h 2331618"/>
              <a:gd name="connsiteX1" fmla="*/ 2331618 w 2331618"/>
              <a:gd name="connsiteY1" fmla="*/ 0 h 2331618"/>
              <a:gd name="connsiteX2" fmla="*/ 2331618 w 2331618"/>
              <a:gd name="connsiteY2" fmla="*/ 2331618 h 2331618"/>
              <a:gd name="connsiteX3" fmla="*/ 0 w 2331618"/>
              <a:gd name="connsiteY3" fmla="*/ 2331618 h 2331618"/>
            </a:gdLst>
            <a:ahLst/>
            <a:cxnLst>
              <a:cxn ang="0">
                <a:pos x="connsiteX0" y="connsiteY0"/>
              </a:cxn>
              <a:cxn ang="0">
                <a:pos x="connsiteX1" y="connsiteY1"/>
              </a:cxn>
              <a:cxn ang="0">
                <a:pos x="connsiteX2" y="connsiteY2"/>
              </a:cxn>
              <a:cxn ang="0">
                <a:pos x="connsiteX3" y="connsiteY3"/>
              </a:cxn>
            </a:cxnLst>
            <a:rect l="l" t="t" r="r" b="b"/>
            <a:pathLst>
              <a:path w="2331618" h="2331618">
                <a:moveTo>
                  <a:pt x="0" y="2331618"/>
                </a:moveTo>
                <a:cubicBezTo>
                  <a:pt x="0" y="1043901"/>
                  <a:pt x="1043901" y="0"/>
                  <a:pt x="2331618" y="0"/>
                </a:cubicBezTo>
                <a:lnTo>
                  <a:pt x="2331618" y="2331618"/>
                </a:lnTo>
                <a:lnTo>
                  <a:pt x="0" y="233161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832267" tIns="832267"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PHYSICAL</a:t>
            </a:r>
          </a:p>
        </p:txBody>
      </p:sp>
      <p:sp>
        <p:nvSpPr>
          <p:cNvPr id="10" name="Freeform: Shape 9"/>
          <p:cNvSpPr/>
          <p:nvPr/>
        </p:nvSpPr>
        <p:spPr>
          <a:xfrm>
            <a:off x="4578714" y="1424533"/>
            <a:ext cx="2331618" cy="2331618"/>
          </a:xfrm>
          <a:custGeom>
            <a:avLst/>
            <a:gdLst>
              <a:gd name="connsiteX0" fmla="*/ 0 w 2331618"/>
              <a:gd name="connsiteY0" fmla="*/ 2331618 h 2331618"/>
              <a:gd name="connsiteX1" fmla="*/ 2331618 w 2331618"/>
              <a:gd name="connsiteY1" fmla="*/ 0 h 2331618"/>
              <a:gd name="connsiteX2" fmla="*/ 2331618 w 2331618"/>
              <a:gd name="connsiteY2" fmla="*/ 2331618 h 2331618"/>
              <a:gd name="connsiteX3" fmla="*/ 0 w 2331618"/>
              <a:gd name="connsiteY3" fmla="*/ 2331618 h 2331618"/>
            </a:gdLst>
            <a:ahLst/>
            <a:cxnLst>
              <a:cxn ang="0">
                <a:pos x="connsiteX0" y="connsiteY0"/>
              </a:cxn>
              <a:cxn ang="0">
                <a:pos x="connsiteX1" y="connsiteY1"/>
              </a:cxn>
              <a:cxn ang="0">
                <a:pos x="connsiteX2" y="connsiteY2"/>
              </a:cxn>
              <a:cxn ang="0">
                <a:pos x="connsiteX3" y="connsiteY3"/>
              </a:cxn>
            </a:cxnLst>
            <a:rect l="l" t="t" r="r" b="b"/>
            <a:pathLst>
              <a:path w="2331618" h="2331618">
                <a:moveTo>
                  <a:pt x="0" y="0"/>
                </a:moveTo>
                <a:cubicBezTo>
                  <a:pt x="1287717" y="0"/>
                  <a:pt x="2331618" y="1043901"/>
                  <a:pt x="2331618" y="2331618"/>
                </a:cubicBezTo>
                <a:lnTo>
                  <a:pt x="0" y="2331618"/>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2252848"/>
              <a:satOff val="-5806"/>
              <a:lumOff val="-3922"/>
              <a:alphaOff val="0"/>
            </a:schemeClr>
          </a:fillRef>
          <a:effectRef idx="2">
            <a:schemeClr val="accent5">
              <a:hueOff val="-2252848"/>
              <a:satOff val="-5806"/>
              <a:lumOff val="-3922"/>
              <a:alphaOff val="0"/>
            </a:schemeClr>
          </a:effectRef>
          <a:fontRef idx="minor">
            <a:schemeClr val="lt1"/>
          </a:fontRef>
        </p:style>
        <p:txBody>
          <a:bodyPr spcFirstLastPara="0" vert="horz" wrap="square" lIns="149352" tIns="832267" rIns="832267" bIns="149352" numCol="1" spcCol="1270" anchor="ctr" anchorCtr="0">
            <a:noAutofit/>
          </a:bodyPr>
          <a:lstStyle/>
          <a:p>
            <a:pPr marL="0" lvl="0" indent="0" algn="ctr" defTabSz="933450">
              <a:lnSpc>
                <a:spcPct val="90000"/>
              </a:lnSpc>
              <a:spcBef>
                <a:spcPct val="0"/>
              </a:spcBef>
              <a:spcAft>
                <a:spcPct val="35000"/>
              </a:spcAft>
              <a:buNone/>
            </a:pPr>
            <a:r>
              <a:rPr lang="en-US" sz="2100" kern="1200" dirty="0"/>
              <a:t>EMOTIONAL </a:t>
            </a:r>
          </a:p>
        </p:txBody>
      </p:sp>
      <p:sp>
        <p:nvSpPr>
          <p:cNvPr id="11" name="Freeform: Shape 10"/>
          <p:cNvSpPr/>
          <p:nvPr/>
        </p:nvSpPr>
        <p:spPr>
          <a:xfrm>
            <a:off x="4524865" y="3862060"/>
            <a:ext cx="2331619" cy="2331619"/>
          </a:xfrm>
          <a:custGeom>
            <a:avLst/>
            <a:gdLst>
              <a:gd name="connsiteX0" fmla="*/ 0 w 2331618"/>
              <a:gd name="connsiteY0" fmla="*/ 2331618 h 2331618"/>
              <a:gd name="connsiteX1" fmla="*/ 2331618 w 2331618"/>
              <a:gd name="connsiteY1" fmla="*/ 0 h 2331618"/>
              <a:gd name="connsiteX2" fmla="*/ 2331618 w 2331618"/>
              <a:gd name="connsiteY2" fmla="*/ 2331618 h 2331618"/>
              <a:gd name="connsiteX3" fmla="*/ 0 w 2331618"/>
              <a:gd name="connsiteY3" fmla="*/ 2331618 h 2331618"/>
            </a:gdLst>
            <a:ahLst/>
            <a:cxnLst>
              <a:cxn ang="0">
                <a:pos x="connsiteX0" y="connsiteY0"/>
              </a:cxn>
              <a:cxn ang="0">
                <a:pos x="connsiteX1" y="connsiteY1"/>
              </a:cxn>
              <a:cxn ang="0">
                <a:pos x="connsiteX2" y="connsiteY2"/>
              </a:cxn>
              <a:cxn ang="0">
                <a:pos x="connsiteX3" y="connsiteY3"/>
              </a:cxn>
            </a:cxnLst>
            <a:rect l="l" t="t" r="r" b="b"/>
            <a:pathLst>
              <a:path w="2331618" h="2331618">
                <a:moveTo>
                  <a:pt x="2331618" y="0"/>
                </a:moveTo>
                <a:cubicBezTo>
                  <a:pt x="2331618" y="1287717"/>
                  <a:pt x="1287717" y="2331618"/>
                  <a:pt x="0" y="2331618"/>
                </a:cubicBezTo>
                <a:lnTo>
                  <a:pt x="0" y="0"/>
                </a:lnTo>
                <a:lnTo>
                  <a:pt x="2331618"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4505695"/>
              <a:satOff val="-11613"/>
              <a:lumOff val="-7843"/>
              <a:alphaOff val="0"/>
            </a:schemeClr>
          </a:fillRef>
          <a:effectRef idx="2">
            <a:schemeClr val="accent5">
              <a:hueOff val="-4505695"/>
              <a:satOff val="-11613"/>
              <a:lumOff val="-7843"/>
              <a:alphaOff val="0"/>
            </a:schemeClr>
          </a:effectRef>
          <a:fontRef idx="minor">
            <a:schemeClr val="lt1"/>
          </a:fontRef>
        </p:style>
        <p:txBody>
          <a:bodyPr spcFirstLastPara="0" vert="horz" wrap="square" lIns="149352" tIns="149353" rIns="832268" bIns="832267" numCol="1" spcCol="1270" anchor="ctr" anchorCtr="0">
            <a:noAutofit/>
          </a:bodyPr>
          <a:lstStyle/>
          <a:p>
            <a:pPr marL="0" lvl="0" indent="0" algn="ctr" defTabSz="933450">
              <a:lnSpc>
                <a:spcPct val="90000"/>
              </a:lnSpc>
              <a:spcBef>
                <a:spcPct val="0"/>
              </a:spcBef>
              <a:spcAft>
                <a:spcPct val="35000"/>
              </a:spcAft>
              <a:buNone/>
            </a:pPr>
            <a:r>
              <a:rPr lang="en-US" sz="2100" kern="1200" dirty="0"/>
              <a:t>SEXUAL</a:t>
            </a:r>
          </a:p>
        </p:txBody>
      </p:sp>
      <p:sp>
        <p:nvSpPr>
          <p:cNvPr id="12" name="Freeform: Shape 11"/>
          <p:cNvSpPr/>
          <p:nvPr/>
        </p:nvSpPr>
        <p:spPr>
          <a:xfrm>
            <a:off x="2139400" y="3863848"/>
            <a:ext cx="2331618" cy="2331618"/>
          </a:xfrm>
          <a:custGeom>
            <a:avLst/>
            <a:gdLst>
              <a:gd name="connsiteX0" fmla="*/ 0 w 2331618"/>
              <a:gd name="connsiteY0" fmla="*/ 2331618 h 2331618"/>
              <a:gd name="connsiteX1" fmla="*/ 2331618 w 2331618"/>
              <a:gd name="connsiteY1" fmla="*/ 0 h 2331618"/>
              <a:gd name="connsiteX2" fmla="*/ 2331618 w 2331618"/>
              <a:gd name="connsiteY2" fmla="*/ 2331618 h 2331618"/>
              <a:gd name="connsiteX3" fmla="*/ 0 w 2331618"/>
              <a:gd name="connsiteY3" fmla="*/ 2331618 h 2331618"/>
            </a:gdLst>
            <a:ahLst/>
            <a:cxnLst>
              <a:cxn ang="0">
                <a:pos x="connsiteX0" y="connsiteY0"/>
              </a:cxn>
              <a:cxn ang="0">
                <a:pos x="connsiteX1" y="connsiteY1"/>
              </a:cxn>
              <a:cxn ang="0">
                <a:pos x="connsiteX2" y="connsiteY2"/>
              </a:cxn>
              <a:cxn ang="0">
                <a:pos x="connsiteX3" y="connsiteY3"/>
              </a:cxn>
            </a:cxnLst>
            <a:rect l="l" t="t" r="r" b="b"/>
            <a:pathLst>
              <a:path w="2331618" h="2331618">
                <a:moveTo>
                  <a:pt x="2331618" y="2331618"/>
                </a:moveTo>
                <a:cubicBezTo>
                  <a:pt x="1043901" y="2331618"/>
                  <a:pt x="0" y="1287717"/>
                  <a:pt x="0" y="0"/>
                </a:cubicBezTo>
                <a:lnTo>
                  <a:pt x="2331618" y="0"/>
                </a:lnTo>
                <a:lnTo>
                  <a:pt x="2331618" y="233161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6758543"/>
              <a:satOff val="-17419"/>
              <a:lumOff val="-11765"/>
              <a:alphaOff val="0"/>
            </a:schemeClr>
          </a:fillRef>
          <a:effectRef idx="2">
            <a:schemeClr val="accent5">
              <a:hueOff val="-6758543"/>
              <a:satOff val="-17419"/>
              <a:lumOff val="-11765"/>
              <a:alphaOff val="0"/>
            </a:schemeClr>
          </a:effectRef>
          <a:fontRef idx="minor">
            <a:schemeClr val="lt1"/>
          </a:fontRef>
        </p:style>
        <p:txBody>
          <a:bodyPr spcFirstLastPara="0" vert="horz" wrap="square" lIns="832267" tIns="149352" rIns="149352" bIns="832267" numCol="1" spcCol="1270" anchor="ctr" anchorCtr="0">
            <a:noAutofit/>
          </a:bodyPr>
          <a:lstStyle/>
          <a:p>
            <a:pPr marL="0" lvl="0" indent="0" algn="ctr" defTabSz="933450">
              <a:lnSpc>
                <a:spcPct val="90000"/>
              </a:lnSpc>
              <a:spcBef>
                <a:spcPct val="0"/>
              </a:spcBef>
              <a:spcAft>
                <a:spcPct val="35000"/>
              </a:spcAft>
              <a:buNone/>
            </a:pPr>
            <a:r>
              <a:rPr lang="en-US" sz="2100" kern="1200" dirty="0"/>
              <a:t>ECONOMIC</a:t>
            </a:r>
            <a:r>
              <a:rPr lang="en-US" sz="2100" kern="1200" baseline="0" dirty="0"/>
              <a:t> </a:t>
            </a:r>
            <a:endParaRPr lang="en-US" sz="2100" kern="1200" dirty="0"/>
          </a:p>
        </p:txBody>
      </p:sp>
      <p:sp>
        <p:nvSpPr>
          <p:cNvPr id="13" name="Arrow: Circular 12"/>
          <p:cNvSpPr/>
          <p:nvPr/>
        </p:nvSpPr>
        <p:spPr>
          <a:xfrm>
            <a:off x="4122352" y="3325368"/>
            <a:ext cx="805027" cy="700024"/>
          </a:xfrm>
          <a:prstGeom prst="circularArrow">
            <a:avLst/>
          </a:prstGeom>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accent5">
              <a:tint val="40000"/>
              <a:hueOff val="0"/>
              <a:satOff val="0"/>
              <a:lumOff val="0"/>
              <a:alphaOff val="0"/>
            </a:schemeClr>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14" name="Arrow: Circular 13"/>
          <p:cNvSpPr/>
          <p:nvPr/>
        </p:nvSpPr>
        <p:spPr>
          <a:xfrm rot="10800000">
            <a:off x="4122352" y="3594608"/>
            <a:ext cx="805027" cy="700024"/>
          </a:xfrm>
          <a:prstGeom prst="circularArrow">
            <a:avLst/>
          </a:prstGeom>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accent5">
              <a:tint val="40000"/>
              <a:hueOff val="0"/>
              <a:satOff val="0"/>
              <a:lumOff val="0"/>
              <a:alphaOff val="0"/>
            </a:schemeClr>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6" name="Title 4"/>
          <p:cNvSpPr txBox="1">
            <a:spLocks/>
          </p:cNvSpPr>
          <p:nvPr/>
        </p:nvSpPr>
        <p:spPr>
          <a:xfrm>
            <a:off x="367646" y="264228"/>
            <a:ext cx="4725054" cy="853371"/>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sz="4000" b="1" dirty="0">
                <a:solidFill>
                  <a:srgbClr val="0039A6"/>
                </a:solidFill>
                <a:latin typeface="Gill Sans MT" charset="0"/>
                <a:ea typeface="Gill Sans MT" charset="0"/>
                <a:cs typeface="Gill Sans MT" charset="0"/>
              </a:rPr>
              <a:t>Types of GBV</a:t>
            </a:r>
            <a:br>
              <a:rPr lang="en-US" dirty="0"/>
            </a:br>
            <a:endParaRPr lang="en-US" dirty="0"/>
          </a:p>
        </p:txBody>
      </p:sp>
    </p:spTree>
    <p:extLst>
      <p:ext uri="{BB962C8B-B14F-4D97-AF65-F5344CB8AC3E}">
        <p14:creationId xmlns:p14="http://schemas.microsoft.com/office/powerpoint/2010/main" val="204721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7590"/>
            <a:ext cx="8636000" cy="646331"/>
          </a:xfrm>
        </p:spPr>
        <p:txBody>
          <a:bodyPr/>
          <a:lstStyle/>
          <a:p>
            <a:r>
              <a:rPr lang="en-US" sz="4000" b="1" dirty="0">
                <a:solidFill>
                  <a:srgbClr val="0039A6"/>
                </a:solidFill>
                <a:latin typeface="Gill Sans MT" charset="0"/>
                <a:ea typeface="Gill Sans MT" charset="0"/>
                <a:cs typeface="Gill Sans MT" charset="0"/>
              </a:rPr>
              <a:t>  Understanding GBV- Exercise</a:t>
            </a:r>
          </a:p>
        </p:txBody>
      </p:sp>
      <p:sp>
        <p:nvSpPr>
          <p:cNvPr id="3" name="TextBox 2"/>
          <p:cNvSpPr txBox="1"/>
          <p:nvPr/>
        </p:nvSpPr>
        <p:spPr>
          <a:xfrm>
            <a:off x="999919" y="1710388"/>
            <a:ext cx="6414010" cy="3416320"/>
          </a:xfrm>
          <a:prstGeom prst="rect">
            <a:avLst/>
          </a:prstGeom>
          <a:noFill/>
        </p:spPr>
        <p:txBody>
          <a:bodyPr wrap="square" rtlCol="0">
            <a:spAutoFit/>
          </a:bodyPr>
          <a:lstStyle/>
          <a:p>
            <a:r>
              <a:rPr lang="en-US" sz="2400" dirty="0"/>
              <a:t>In groups of 5 people, identify:</a:t>
            </a:r>
          </a:p>
          <a:p>
            <a:endParaRPr lang="en-US" sz="2400" dirty="0"/>
          </a:p>
          <a:p>
            <a:pPr marL="342900" indent="-342900">
              <a:buFont typeface="Arial"/>
              <a:buChar char="•"/>
            </a:pPr>
            <a:r>
              <a:rPr lang="en-US" sz="2400" dirty="0"/>
              <a:t>Root causes for gender based violence and risk factors that may increase the likelihood of GBV in your context?</a:t>
            </a:r>
          </a:p>
          <a:p>
            <a:r>
              <a:rPr lang="en-US" sz="2400" dirty="0"/>
              <a:t>	</a:t>
            </a:r>
          </a:p>
          <a:p>
            <a:pPr marL="342900" indent="-342900">
              <a:buFont typeface="Arial"/>
              <a:buChar char="•"/>
            </a:pPr>
            <a:r>
              <a:rPr lang="en-US" sz="2400" dirty="0"/>
              <a:t>Consequences of different forms of GBV?</a:t>
            </a:r>
          </a:p>
          <a:p>
            <a:r>
              <a:rPr lang="en-US" sz="2400" dirty="0"/>
              <a:t>	- Physical, social, economic, psychological?</a:t>
            </a:r>
          </a:p>
          <a:p>
            <a:endParaRPr lang="en-US" sz="2400" dirty="0"/>
          </a:p>
        </p:txBody>
      </p:sp>
      <p:grpSp>
        <p:nvGrpSpPr>
          <p:cNvPr id="4" name="Group 3"/>
          <p:cNvGrpSpPr/>
          <p:nvPr/>
        </p:nvGrpSpPr>
        <p:grpSpPr>
          <a:xfrm>
            <a:off x="3707586" y="6290436"/>
            <a:ext cx="5352441" cy="507506"/>
            <a:chOff x="4392067" y="6290436"/>
            <a:chExt cx="4667959" cy="507506"/>
          </a:xfrm>
        </p:grpSpPr>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6" name="TextBox 5"/>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7" name="Straight Connector 6"/>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156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pir.sa.gov.au/__data/assets/image/0003/79185/page49TreeIllustr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567" y="234965"/>
            <a:ext cx="5479972" cy="6051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Abrir llave"/>
          <p:cNvSpPr/>
          <p:nvPr/>
        </p:nvSpPr>
        <p:spPr>
          <a:xfrm>
            <a:off x="2349625" y="4534049"/>
            <a:ext cx="330398" cy="1752451"/>
          </a:xfrm>
          <a:prstGeom prst="lef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lIns="91435" tIns="45718" rIns="91435" bIns="45718" anchor="ctr"/>
          <a:lstStyle/>
          <a:p>
            <a:pPr>
              <a:defRPr/>
            </a:pPr>
            <a:endParaRPr lang="es-PA"/>
          </a:p>
        </p:txBody>
      </p:sp>
      <p:sp>
        <p:nvSpPr>
          <p:cNvPr id="5" name="4 Abrir llave"/>
          <p:cNvSpPr/>
          <p:nvPr/>
        </p:nvSpPr>
        <p:spPr>
          <a:xfrm>
            <a:off x="2349625" y="2399854"/>
            <a:ext cx="330398" cy="1753568"/>
          </a:xfrm>
          <a:prstGeom prst="lef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lIns="91435" tIns="45718" rIns="91435" bIns="45718" anchor="ctr"/>
          <a:lstStyle/>
          <a:p>
            <a:pPr>
              <a:defRPr/>
            </a:pPr>
            <a:endParaRPr lang="es-PA"/>
          </a:p>
        </p:txBody>
      </p:sp>
      <p:sp>
        <p:nvSpPr>
          <p:cNvPr id="6" name="5 Abrir llave"/>
          <p:cNvSpPr/>
          <p:nvPr/>
        </p:nvSpPr>
        <p:spPr>
          <a:xfrm>
            <a:off x="2349625" y="406301"/>
            <a:ext cx="330398" cy="1752451"/>
          </a:xfrm>
          <a:prstGeom prst="lef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lIns="91435" tIns="45718" rIns="91435" bIns="45718" anchor="ctr"/>
          <a:lstStyle/>
          <a:p>
            <a:pPr>
              <a:defRPr/>
            </a:pPr>
            <a:endParaRPr lang="es-PA"/>
          </a:p>
        </p:txBody>
      </p:sp>
      <p:sp>
        <p:nvSpPr>
          <p:cNvPr id="7" name="6 CuadroTexto"/>
          <p:cNvSpPr txBox="1"/>
          <p:nvPr/>
        </p:nvSpPr>
        <p:spPr>
          <a:xfrm>
            <a:off x="140085" y="4630783"/>
            <a:ext cx="2717974" cy="1754322"/>
          </a:xfrm>
          <a:prstGeom prst="rect">
            <a:avLst/>
          </a:prstGeom>
          <a:noFill/>
        </p:spPr>
        <p:txBody>
          <a:bodyPr lIns="91435" tIns="45718" rIns="91435" bIns="45718">
            <a:spAutoFit/>
          </a:bodyPr>
          <a:lstStyle/>
          <a:p>
            <a:pPr>
              <a:defRPr/>
            </a:pPr>
            <a:r>
              <a:rPr lang="en-US" sz="2700" dirty="0"/>
              <a:t>Root causes and contributing factors</a:t>
            </a:r>
          </a:p>
          <a:p>
            <a:pPr>
              <a:defRPr/>
            </a:pPr>
            <a:endParaRPr lang="en-US" sz="2700" dirty="0"/>
          </a:p>
        </p:txBody>
      </p:sp>
      <p:sp>
        <p:nvSpPr>
          <p:cNvPr id="9" name="8 CuadroTexto"/>
          <p:cNvSpPr txBox="1"/>
          <p:nvPr/>
        </p:nvSpPr>
        <p:spPr>
          <a:xfrm>
            <a:off x="140085" y="3036840"/>
            <a:ext cx="2947913" cy="522387"/>
          </a:xfrm>
          <a:prstGeom prst="rect">
            <a:avLst/>
          </a:prstGeom>
          <a:noFill/>
        </p:spPr>
        <p:txBody>
          <a:bodyPr lIns="91435" tIns="45718" rIns="91435" bIns="45718">
            <a:spAutoFit/>
          </a:bodyPr>
          <a:lstStyle/>
          <a:p>
            <a:pPr>
              <a:defRPr/>
            </a:pPr>
            <a:r>
              <a:rPr lang="en-US" sz="2700" dirty="0"/>
              <a:t>Forms of GBV</a:t>
            </a:r>
          </a:p>
        </p:txBody>
      </p:sp>
      <p:sp>
        <p:nvSpPr>
          <p:cNvPr id="10" name="9 CuadroTexto"/>
          <p:cNvSpPr txBox="1"/>
          <p:nvPr/>
        </p:nvSpPr>
        <p:spPr>
          <a:xfrm>
            <a:off x="140085" y="736699"/>
            <a:ext cx="2234654" cy="924223"/>
          </a:xfrm>
          <a:prstGeom prst="rect">
            <a:avLst/>
          </a:prstGeom>
          <a:noFill/>
        </p:spPr>
        <p:txBody>
          <a:bodyPr lIns="91435" tIns="45718" rIns="91435" bIns="45718">
            <a:spAutoFit/>
          </a:bodyPr>
          <a:lstStyle/>
          <a:p>
            <a:pPr>
              <a:defRPr/>
            </a:pPr>
            <a:r>
              <a:rPr lang="en-US" sz="2700" dirty="0"/>
              <a:t>Consequences  of GBV</a:t>
            </a:r>
          </a:p>
        </p:txBody>
      </p:sp>
      <p:grpSp>
        <p:nvGrpSpPr>
          <p:cNvPr id="11" name="Group 10"/>
          <p:cNvGrpSpPr/>
          <p:nvPr/>
        </p:nvGrpSpPr>
        <p:grpSpPr>
          <a:xfrm>
            <a:off x="3707586" y="6290436"/>
            <a:ext cx="5352441" cy="507506"/>
            <a:chOff x="4392067" y="6290436"/>
            <a:chExt cx="4667959" cy="507506"/>
          </a:xfrm>
        </p:grpSpPr>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4326" y="6290436"/>
              <a:ext cx="1155700" cy="507506"/>
            </a:xfrm>
            <a:prstGeom prst="rect">
              <a:avLst/>
            </a:prstGeom>
          </p:spPr>
        </p:pic>
        <p:sp>
          <p:nvSpPr>
            <p:cNvPr id="13" name="TextBox 12"/>
            <p:cNvSpPr txBox="1"/>
            <p:nvPr/>
          </p:nvSpPr>
          <p:spPr>
            <a:xfrm>
              <a:off x="4392067" y="6388878"/>
              <a:ext cx="3129606" cy="369332"/>
            </a:xfrm>
            <a:prstGeom prst="rect">
              <a:avLst/>
            </a:prstGeom>
            <a:solidFill>
              <a:schemeClr val="bg1">
                <a:alpha val="51000"/>
              </a:schemeClr>
            </a:solidFill>
          </p:spPr>
          <p:txBody>
            <a:bodyPr wrap="square" rtlCol="0">
              <a:spAutoFit/>
            </a:bodyPr>
            <a:lstStyle/>
            <a:p>
              <a:pPr algn="r"/>
              <a:r>
                <a:rPr lang="en-US" dirty="0">
                  <a:solidFill>
                    <a:srgbClr val="0231A3"/>
                  </a:solidFill>
                </a:rPr>
                <a:t>GENDER BASED VIOLENCE AND DTM</a:t>
              </a:r>
            </a:p>
          </p:txBody>
        </p:sp>
        <p:cxnSp>
          <p:nvCxnSpPr>
            <p:cNvPr id="14" name="Straight Connector 13"/>
            <p:cNvCxnSpPr/>
            <p:nvPr/>
          </p:nvCxnSpPr>
          <p:spPr>
            <a:xfrm>
              <a:off x="7649224" y="6421622"/>
              <a:ext cx="0" cy="303845"/>
            </a:xfrm>
            <a:prstGeom prst="line">
              <a:avLst/>
            </a:prstGeom>
            <a:ln w="19050">
              <a:solidFill>
                <a:srgbClr val="002F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83623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3785</TotalTime>
  <Words>1249</Words>
  <Application>Microsoft Office PowerPoint</Application>
  <PresentationFormat>On-screen Show (4:3)</PresentationFormat>
  <Paragraphs>169</Paragraphs>
  <Slides>19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Gill Sans MT</vt:lpstr>
      <vt:lpstr>Wingdings</vt:lpstr>
      <vt:lpstr>Office Theme</vt:lpstr>
      <vt:lpstr>PowerPoint Presentation</vt:lpstr>
      <vt:lpstr>PowerPoint Presentation</vt:lpstr>
      <vt:lpstr>Learning objectives </vt:lpstr>
      <vt:lpstr>Sex vs. Gender</vt:lpstr>
      <vt:lpstr>GBV – true or false?-</vt:lpstr>
      <vt:lpstr>Gender-Based Violence (GBV)</vt:lpstr>
      <vt:lpstr>PowerPoint Presentation</vt:lpstr>
      <vt:lpstr>  Understanding GBV- Exercise</vt:lpstr>
      <vt:lpstr>PowerPoint Presentation</vt:lpstr>
      <vt:lpstr>Root causes and contributing factors of GBV</vt:lpstr>
      <vt:lpstr>Consequences of GBV </vt:lpstr>
      <vt:lpstr>Why does GBV occur in emergencies? </vt:lpstr>
      <vt:lpstr>How is GBV exacerbated in emergencies? </vt:lpstr>
      <vt:lpstr>Summary of GBV – Part 1</vt:lpstr>
      <vt:lpstr>PowerPoint Presentation</vt:lpstr>
      <vt:lpstr>Learning objectives </vt:lpstr>
      <vt:lpstr>Roles and responsibilities  towards GBV</vt:lpstr>
      <vt:lpstr> What a DTM enumerator should do to mainstream GBV  </vt:lpstr>
      <vt:lpstr>Avoid creating or exacerbating risks of GBV</vt:lpstr>
    </vt:vector>
  </TitlesOfParts>
  <Company>IOM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DAVIOT Stéphanie</dc:creator>
  <cp:lastModifiedBy>Daunia Pavone</cp:lastModifiedBy>
  <cp:revision>154</cp:revision>
  <dcterms:created xsi:type="dcterms:W3CDTF">2016-10-28T11:19:32Z</dcterms:created>
  <dcterms:modified xsi:type="dcterms:W3CDTF">2019-01-30T09:54:43Z</dcterms:modified>
</cp:coreProperties>
</file>