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C9F4B-43F8-4E08-B3AE-D8A499EDF12E}" type="datetimeFigureOut">
              <a:rPr lang="en-GB" smtClean="0"/>
              <a:t>18/10/2018</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5ADA7F-A157-4AA5-89F6-888918781B62}" type="slidenum">
              <a:rPr lang="en-GB" smtClean="0"/>
              <a:t>‹#›</a:t>
            </a:fld>
            <a:endParaRPr lang="en-GB"/>
          </a:p>
        </p:txBody>
      </p:sp>
    </p:spTree>
    <p:extLst>
      <p:ext uri="{BB962C8B-B14F-4D97-AF65-F5344CB8AC3E}">
        <p14:creationId xmlns:p14="http://schemas.microsoft.com/office/powerpoint/2010/main" val="9699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Instructions for facilitator: </a:t>
            </a:r>
          </a:p>
          <a:p>
            <a:r>
              <a:rPr lang="en-GB" dirty="0"/>
              <a:t>1) Divide the participants in group (one coordinator and 1 IMO at least in each group)</a:t>
            </a:r>
          </a:p>
          <a:p>
            <a:r>
              <a:rPr lang="en-GB" dirty="0"/>
              <a:t>2) Depending on the number of groups, assign 3-4 questions to each group, by highlighting the relevant questions on the handouts</a:t>
            </a:r>
          </a:p>
          <a:p>
            <a:r>
              <a:rPr lang="en-GB" i="0" dirty="0"/>
              <a:t>3) </a:t>
            </a:r>
            <a:r>
              <a:rPr lang="en-GB" dirty="0"/>
              <a:t>Distribute to each participant a copy of </a:t>
            </a:r>
            <a:r>
              <a:rPr lang="en-GB" i="1" dirty="0"/>
              <a:t>Handout 1  - Health Data Analysis and Dissemination Plan (with the correct highlighting)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4) Ask them to read the questions, </a:t>
            </a:r>
            <a:r>
              <a:rPr lang="en-GB" dirty="0"/>
              <a:t>Consider the visualization and descriptive analysis and discuss </a:t>
            </a:r>
            <a:r>
              <a:rPr lang="en-GB" i="0" dirty="0"/>
              <a:t>in the group for 5 minutes to fill the column on Analysis/Use done by Clusters (they write the answer on the flip chart –with question number)</a:t>
            </a:r>
          </a:p>
          <a:p>
            <a:r>
              <a:rPr lang="en-GB" i="0" dirty="0"/>
              <a:t>5) Ask each group to provide one answer per round, and collect all post-its for adjustment of the Data Plan. </a:t>
            </a:r>
          </a:p>
          <a:p>
            <a:r>
              <a:rPr lang="en-GB" i="0" dirty="0"/>
              <a:t>6) Give time for comments to plenary</a:t>
            </a:r>
          </a:p>
          <a:p>
            <a:r>
              <a:rPr lang="en-GB" i="0" dirty="0"/>
              <a:t>7) Facilitator summarizes what we just did (Objectives of the exercise) –next slide:</a:t>
            </a:r>
          </a:p>
          <a:p>
            <a:pPr marL="171450" indent="-171450">
              <a:buFont typeface="Arial" panose="020B0604020202020204" pitchFamily="34" charset="0"/>
              <a:buChar char="•"/>
            </a:pPr>
            <a:r>
              <a:rPr lang="en-GB" i="0" dirty="0"/>
              <a:t>Looked at some questions in details, now you are familiar with the questions in the Data Dictionary</a:t>
            </a:r>
          </a:p>
          <a:p>
            <a:pPr marL="171450" indent="-171450">
              <a:buFont typeface="Arial" panose="020B0604020202020204" pitchFamily="34" charset="0"/>
              <a:buChar char="•"/>
            </a:pPr>
            <a:r>
              <a:rPr lang="en-GB" i="0" dirty="0"/>
              <a:t>Familiarized yourself with the Data Analysis and Dissemination Plan (you now know a common tool with DTM, and this can help you understand each other better)</a:t>
            </a:r>
          </a:p>
          <a:p>
            <a:pPr marL="171450" indent="-171450">
              <a:buFont typeface="Arial" panose="020B0604020202020204" pitchFamily="34" charset="0"/>
              <a:buChar char="•"/>
            </a:pPr>
            <a:r>
              <a:rPr lang="en-GB" i="0" dirty="0"/>
              <a:t>You consider the questions from the prospective of the end product: the use. However, you had to deal with the limitation of the results (visualization and descriptive analysis)</a:t>
            </a:r>
          </a:p>
          <a:p>
            <a:pPr marL="171450" indent="-171450">
              <a:buFont typeface="Arial" panose="020B0604020202020204" pitchFamily="34" charset="0"/>
              <a:buChar char="•"/>
            </a:pPr>
            <a:r>
              <a:rPr lang="en-GB" i="0" dirty="0"/>
              <a:t>You got familiar –as a group- with the difference between descriptive analysis  and interpretation </a:t>
            </a:r>
          </a:p>
          <a:p>
            <a:pPr marL="171450" indent="-171450">
              <a:buFont typeface="Arial" panose="020B0604020202020204" pitchFamily="34" charset="0"/>
              <a:buChar char="•"/>
            </a:pPr>
            <a:r>
              <a:rPr lang="en-GB" i="0" dirty="0"/>
              <a:t>You got familiar with roles in analysis (DTM can do data analysis but cluster should do interpretation)</a:t>
            </a:r>
          </a:p>
        </p:txBody>
      </p:sp>
      <p:sp>
        <p:nvSpPr>
          <p:cNvPr id="4" name="Slide Number Placeholder 3"/>
          <p:cNvSpPr>
            <a:spLocks noGrp="1"/>
          </p:cNvSpPr>
          <p:nvPr>
            <p:ph type="sldNum" sz="quarter" idx="10"/>
          </p:nvPr>
        </p:nvSpPr>
        <p:spPr/>
        <p:txBody>
          <a:bodyPr/>
          <a:lstStyle/>
          <a:p>
            <a:fld id="{8AEDDF74-7BF7-4473-B7AB-88EA2A838B7E}" type="slidenum">
              <a:rPr lang="en-US" smtClean="0"/>
              <a:t>2</a:t>
            </a:fld>
            <a:endParaRPr lang="en-US"/>
          </a:p>
        </p:txBody>
      </p:sp>
    </p:spTree>
    <p:extLst>
      <p:ext uri="{BB962C8B-B14F-4D97-AF65-F5344CB8AC3E}">
        <p14:creationId xmlns:p14="http://schemas.microsoft.com/office/powerpoint/2010/main" val="79219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EDDF74-7BF7-4473-B7AB-88EA2A838B7E}" type="slidenum">
              <a:rPr lang="en-US" smtClean="0"/>
              <a:t>3</a:t>
            </a:fld>
            <a:endParaRPr lang="en-US"/>
          </a:p>
        </p:txBody>
      </p:sp>
    </p:spTree>
    <p:extLst>
      <p:ext uri="{BB962C8B-B14F-4D97-AF65-F5344CB8AC3E}">
        <p14:creationId xmlns:p14="http://schemas.microsoft.com/office/powerpoint/2010/main" val="36568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 have the groups report back to plenary and give space for comments.</a:t>
            </a:r>
          </a:p>
          <a:p>
            <a:r>
              <a:rPr lang="en-GB" dirty="0"/>
              <a:t>takes photos of the flipcharts for possible adjustments of the DD</a:t>
            </a:r>
          </a:p>
        </p:txBody>
      </p:sp>
      <p:sp>
        <p:nvSpPr>
          <p:cNvPr id="4" name="Slide Number Placeholder 3"/>
          <p:cNvSpPr>
            <a:spLocks noGrp="1"/>
          </p:cNvSpPr>
          <p:nvPr>
            <p:ph type="sldNum" sz="quarter" idx="10"/>
          </p:nvPr>
        </p:nvSpPr>
        <p:spPr/>
        <p:txBody>
          <a:bodyPr/>
          <a:lstStyle/>
          <a:p>
            <a:fld id="{8AEDDF74-7BF7-4473-B7AB-88EA2A838B7E}" type="slidenum">
              <a:rPr lang="en-US" smtClean="0"/>
              <a:t>4</a:t>
            </a:fld>
            <a:endParaRPr lang="en-US"/>
          </a:p>
        </p:txBody>
      </p:sp>
    </p:spTree>
    <p:extLst>
      <p:ext uri="{BB962C8B-B14F-4D97-AF65-F5344CB8AC3E}">
        <p14:creationId xmlns:p14="http://schemas.microsoft.com/office/powerpoint/2010/main" val="272340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EDDF74-7BF7-4473-B7AB-88EA2A838B7E}" type="slidenum">
              <a:rPr lang="en-US" smtClean="0"/>
              <a:t>5</a:t>
            </a:fld>
            <a:endParaRPr lang="en-US"/>
          </a:p>
        </p:txBody>
      </p:sp>
    </p:spTree>
    <p:extLst>
      <p:ext uri="{BB962C8B-B14F-4D97-AF65-F5344CB8AC3E}">
        <p14:creationId xmlns:p14="http://schemas.microsoft.com/office/powerpoint/2010/main" val="3167474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C7A6D1-6BF7-4577-BDBE-CB7ABCFB4E7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350089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C7A6D1-6BF7-4577-BDBE-CB7ABCFB4E7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273169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C7A6D1-6BF7-4577-BDBE-CB7ABCFB4E7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48093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C7A6D1-6BF7-4577-BDBE-CB7ABCFB4E7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34755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7A6D1-6BF7-4577-BDBE-CB7ABCFB4E70}" type="datetimeFigureOut">
              <a:rPr lang="en-GB" smtClean="0"/>
              <a:t>18/10/2018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33472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C7A6D1-6BF7-4577-BDBE-CB7ABCFB4E7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110059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C7A6D1-6BF7-4577-BDBE-CB7ABCFB4E70}" type="datetimeFigureOut">
              <a:rPr lang="en-GB" smtClean="0"/>
              <a:t>18/10/2018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199178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C7A6D1-6BF7-4577-BDBE-CB7ABCFB4E70}" type="datetimeFigureOut">
              <a:rPr lang="en-GB" smtClean="0"/>
              <a:t>18/10/2018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416137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7A6D1-6BF7-4577-BDBE-CB7ABCFB4E70}" type="datetimeFigureOut">
              <a:rPr lang="en-GB" smtClean="0"/>
              <a:t>18/10/2018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420284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7A6D1-6BF7-4577-BDBE-CB7ABCFB4E7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213209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7A6D1-6BF7-4577-BDBE-CB7ABCFB4E70}" type="datetimeFigureOut">
              <a:rPr lang="en-GB" smtClean="0"/>
              <a:t>18/10/2018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1FEB95-2377-410A-801A-ABD797DCA112}" type="slidenum">
              <a:rPr lang="en-GB" smtClean="0"/>
              <a:t>‹#›</a:t>
            </a:fld>
            <a:endParaRPr lang="en-GB"/>
          </a:p>
        </p:txBody>
      </p:sp>
    </p:spTree>
    <p:extLst>
      <p:ext uri="{BB962C8B-B14F-4D97-AF65-F5344CB8AC3E}">
        <p14:creationId xmlns:p14="http://schemas.microsoft.com/office/powerpoint/2010/main" val="2518939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7A6D1-6BF7-4577-BDBE-CB7ABCFB4E70}" type="datetimeFigureOut">
              <a:rPr lang="en-GB" smtClean="0"/>
              <a:t>18/10/2018</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FEB95-2377-410A-801A-ABD797DCA112}" type="slidenum">
              <a:rPr lang="en-GB" smtClean="0"/>
              <a:t>‹#›</a:t>
            </a:fld>
            <a:endParaRPr lang="en-GB"/>
          </a:p>
        </p:txBody>
      </p:sp>
    </p:spTree>
    <p:extLst>
      <p:ext uri="{BB962C8B-B14F-4D97-AF65-F5344CB8AC3E}">
        <p14:creationId xmlns:p14="http://schemas.microsoft.com/office/powerpoint/2010/main" val="4078997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Exercise draft for </a:t>
            </a:r>
            <a:r>
              <a:rPr lang="en-GB" smtClean="0"/>
              <a:t>training cluster/partners</a:t>
            </a: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88206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ACEE152-F2A7-4E47-A759-1E5A3735A1A6}"/>
              </a:ext>
            </a:extLst>
          </p:cNvPr>
          <p:cNvSpPr txBox="1">
            <a:spLocks/>
          </p:cNvSpPr>
          <p:nvPr/>
        </p:nvSpPr>
        <p:spPr>
          <a:xfrm>
            <a:off x="848544" y="260649"/>
            <a:ext cx="8229600" cy="4966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rgbClr val="0033A0"/>
                </a:solidFill>
                <a:latin typeface="Calibri"/>
                <a:cs typeface="Calibri"/>
              </a:rPr>
              <a:t>Exercise 1</a:t>
            </a:r>
            <a:endParaRPr lang="en-US" sz="2400" b="1" dirty="0">
              <a:solidFill>
                <a:srgbClr val="0033A0"/>
              </a:solidFill>
              <a:latin typeface="Calibri"/>
              <a:cs typeface="Calibri"/>
            </a:endParaRPr>
          </a:p>
        </p:txBody>
      </p:sp>
      <p:sp>
        <p:nvSpPr>
          <p:cNvPr id="2" name="TextBox 1">
            <a:extLst>
              <a:ext uri="{FF2B5EF4-FFF2-40B4-BE49-F238E27FC236}">
                <a16:creationId xmlns:a16="http://schemas.microsoft.com/office/drawing/2014/main" xmlns="" id="{49901A60-6949-42AA-845F-344FC7FFE80E}"/>
              </a:ext>
            </a:extLst>
          </p:cNvPr>
          <p:cNvSpPr txBox="1"/>
          <p:nvPr/>
        </p:nvSpPr>
        <p:spPr>
          <a:xfrm>
            <a:off x="1568624" y="1364292"/>
            <a:ext cx="6336704" cy="2862322"/>
          </a:xfrm>
          <a:prstGeom prst="rect">
            <a:avLst/>
          </a:prstGeom>
          <a:noFill/>
        </p:spPr>
        <p:txBody>
          <a:bodyPr wrap="square" rtlCol="0">
            <a:spAutoFit/>
          </a:bodyPr>
          <a:lstStyle/>
          <a:p>
            <a:r>
              <a:rPr lang="en-GB" dirty="0"/>
              <a:t>Split in XX groups</a:t>
            </a:r>
          </a:p>
          <a:p>
            <a:r>
              <a:rPr lang="en-GB" dirty="0"/>
              <a:t>Use Handout 1 (</a:t>
            </a:r>
            <a:r>
              <a:rPr lang="en-GB" i="1" dirty="0"/>
              <a:t>Health Data Analysis and Dissemination Plan</a:t>
            </a:r>
            <a:r>
              <a:rPr lang="en-GB" dirty="0"/>
              <a:t>):</a:t>
            </a:r>
          </a:p>
          <a:p>
            <a:pPr marL="285750" indent="-285750">
              <a:buFont typeface="Arial" panose="020B0604020202020204" pitchFamily="34" charset="0"/>
              <a:buChar char="•"/>
            </a:pPr>
            <a:r>
              <a:rPr lang="en-GB" dirty="0"/>
              <a:t>Read the questions highlighted for your group</a:t>
            </a:r>
          </a:p>
          <a:p>
            <a:pPr marL="285750" indent="-285750">
              <a:buFont typeface="Arial" panose="020B0604020202020204" pitchFamily="34" charset="0"/>
              <a:buChar char="•"/>
            </a:pPr>
            <a:r>
              <a:rPr lang="en-GB" dirty="0"/>
              <a:t>Consider the visualization and descriptive analysis</a:t>
            </a:r>
          </a:p>
          <a:p>
            <a:pPr marL="285750" indent="-285750">
              <a:buFont typeface="Arial" panose="020B0604020202020204" pitchFamily="34" charset="0"/>
              <a:buChar char="•"/>
            </a:pPr>
            <a:r>
              <a:rPr lang="en-GB" dirty="0"/>
              <a:t>Discuss what the use of such information can be for your work</a:t>
            </a:r>
          </a:p>
          <a:p>
            <a:pPr marL="285750" indent="-285750">
              <a:buFont typeface="Arial" panose="020B0604020202020204" pitchFamily="34" charset="0"/>
              <a:buChar char="•"/>
            </a:pPr>
            <a:r>
              <a:rPr lang="en-GB" dirty="0"/>
              <a:t>Fill the column </a:t>
            </a:r>
            <a:r>
              <a:rPr lang="en-GB" i="1" dirty="0"/>
              <a:t>Analysis/use that can be done by sectoral experts (e.g., Clusters)</a:t>
            </a:r>
          </a:p>
          <a:p>
            <a:pPr marL="285750" indent="-285750">
              <a:buFont typeface="Arial" panose="020B0604020202020204" pitchFamily="34" charset="0"/>
              <a:buChar char="•"/>
            </a:pPr>
            <a:r>
              <a:rPr lang="en-GB" dirty="0"/>
              <a:t>Write them on the flip chart</a:t>
            </a:r>
            <a:endParaRPr lang="en-GB" i="1" dirty="0"/>
          </a:p>
          <a:p>
            <a:pPr marL="285750" indent="-285750">
              <a:buFont typeface="Arial" panose="020B0604020202020204" pitchFamily="34" charset="0"/>
              <a:buChar char="•"/>
            </a:pPr>
            <a:endParaRPr lang="en-GB" i="1" dirty="0"/>
          </a:p>
          <a:p>
            <a:r>
              <a:rPr lang="en-GB" i="1" dirty="0"/>
              <a:t>5 Minutes</a:t>
            </a:r>
          </a:p>
        </p:txBody>
      </p:sp>
      <p:pic>
        <p:nvPicPr>
          <p:cNvPr id="5" name="Picture 4">
            <a:extLst>
              <a:ext uri="{FF2B5EF4-FFF2-40B4-BE49-F238E27FC236}">
                <a16:creationId xmlns:a16="http://schemas.microsoft.com/office/drawing/2014/main" xmlns="" id="{893B50C7-9178-4873-A623-C2012D026C70}"/>
              </a:ext>
            </a:extLst>
          </p:cNvPr>
          <p:cNvPicPr>
            <a:picLocks noChangeAspect="1"/>
          </p:cNvPicPr>
          <p:nvPr/>
        </p:nvPicPr>
        <p:blipFill rotWithShape="1">
          <a:blip r:embed="rId3"/>
          <a:srcRect t="31800" r="26630" b="10800"/>
          <a:stretch/>
        </p:blipFill>
        <p:spPr>
          <a:xfrm>
            <a:off x="4448945" y="4456940"/>
            <a:ext cx="4824767" cy="2123187"/>
          </a:xfrm>
          <a:prstGeom prst="rect">
            <a:avLst/>
          </a:prstGeom>
        </p:spPr>
      </p:pic>
    </p:spTree>
    <p:extLst>
      <p:ext uri="{BB962C8B-B14F-4D97-AF65-F5344CB8AC3E}">
        <p14:creationId xmlns:p14="http://schemas.microsoft.com/office/powerpoint/2010/main" val="181964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2E84435-AA4A-48D3-BD8C-86478A30DFAB}"/>
              </a:ext>
            </a:extLst>
          </p:cNvPr>
          <p:cNvSpPr/>
          <p:nvPr/>
        </p:nvSpPr>
        <p:spPr>
          <a:xfrm>
            <a:off x="920552" y="1916832"/>
            <a:ext cx="8064896" cy="3416320"/>
          </a:xfrm>
          <a:prstGeom prst="rect">
            <a:avLst/>
          </a:prstGeom>
        </p:spPr>
        <p:txBody>
          <a:bodyPr wrap="square">
            <a:spAutoFit/>
          </a:bodyPr>
          <a:lstStyle/>
          <a:p>
            <a:pPr marL="171450" indent="-171450">
              <a:buFont typeface="Arial" panose="020B0604020202020204" pitchFamily="34" charset="0"/>
              <a:buChar char="•"/>
            </a:pPr>
            <a:r>
              <a:rPr lang="en-GB" dirty="0"/>
              <a:t>We looked at some questions in details, now we are more familiar with the questions in the Data Dictionary</a:t>
            </a:r>
          </a:p>
          <a:p>
            <a:pPr marL="171450" indent="-171450">
              <a:buFont typeface="Arial" panose="020B0604020202020204" pitchFamily="34" charset="0"/>
              <a:buChar char="•"/>
            </a:pPr>
            <a:r>
              <a:rPr lang="en-GB" dirty="0"/>
              <a:t>We also familiarized ourselves with the Data Analysis and Dissemination Plan (we have now a common tool with DTM, and this can help you understand each other better on the field)</a:t>
            </a:r>
          </a:p>
          <a:p>
            <a:pPr marL="171450" indent="-171450">
              <a:buFont typeface="Arial" panose="020B0604020202020204" pitchFamily="34" charset="0"/>
              <a:buChar char="•"/>
            </a:pPr>
            <a:r>
              <a:rPr lang="en-GB" dirty="0"/>
              <a:t>We consider the questions from the prospective of the end product: the use. For that, we had to deal with the limitation of the results (i.e., we considered visualization and descriptive analysis)</a:t>
            </a:r>
          </a:p>
          <a:p>
            <a:pPr marL="171450" indent="-171450">
              <a:buFont typeface="Arial" panose="020B0604020202020204" pitchFamily="34" charset="0"/>
              <a:buChar char="•"/>
            </a:pPr>
            <a:r>
              <a:rPr lang="en-GB" dirty="0"/>
              <a:t>We got familiar –as a group- with the difference between descriptive analysis  and interpretation </a:t>
            </a:r>
          </a:p>
          <a:p>
            <a:pPr marL="171450" indent="-171450">
              <a:buFont typeface="Arial" panose="020B0604020202020204" pitchFamily="34" charset="0"/>
              <a:buChar char="•"/>
            </a:pPr>
            <a:r>
              <a:rPr lang="en-GB" dirty="0"/>
              <a:t>We got familiar with roles in analysis (DTM can do data analysis but cluster should do interpretation –with DTM support)</a:t>
            </a:r>
          </a:p>
        </p:txBody>
      </p:sp>
      <p:sp>
        <p:nvSpPr>
          <p:cNvPr id="3" name="Title 1">
            <a:extLst>
              <a:ext uri="{FF2B5EF4-FFF2-40B4-BE49-F238E27FC236}">
                <a16:creationId xmlns:a16="http://schemas.microsoft.com/office/drawing/2014/main" xmlns="" id="{4BD4687A-5C49-4C03-83FC-9EB00794AD3B}"/>
              </a:ext>
            </a:extLst>
          </p:cNvPr>
          <p:cNvSpPr txBox="1">
            <a:spLocks/>
          </p:cNvSpPr>
          <p:nvPr/>
        </p:nvSpPr>
        <p:spPr>
          <a:xfrm>
            <a:off x="848544" y="260649"/>
            <a:ext cx="8229600" cy="4966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rgbClr val="0033A0"/>
                </a:solidFill>
                <a:latin typeface="Calibri"/>
                <a:cs typeface="Calibri"/>
              </a:rPr>
              <a:t>Exercise 1: what did we just do?</a:t>
            </a:r>
            <a:endParaRPr lang="en-US" sz="2400" b="1" dirty="0">
              <a:solidFill>
                <a:srgbClr val="0033A0"/>
              </a:solidFill>
              <a:latin typeface="Calibri"/>
              <a:cs typeface="Calibri"/>
            </a:endParaRPr>
          </a:p>
        </p:txBody>
      </p:sp>
    </p:spTree>
    <p:extLst>
      <p:ext uri="{BB962C8B-B14F-4D97-AF65-F5344CB8AC3E}">
        <p14:creationId xmlns:p14="http://schemas.microsoft.com/office/powerpoint/2010/main" val="124422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2A4A3-462F-47BB-9558-FD7715B3BC91}"/>
              </a:ext>
            </a:extLst>
          </p:cNvPr>
          <p:cNvSpPr txBox="1">
            <a:spLocks/>
          </p:cNvSpPr>
          <p:nvPr/>
        </p:nvSpPr>
        <p:spPr>
          <a:xfrm>
            <a:off x="848544" y="260649"/>
            <a:ext cx="8229600" cy="4966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rgbClr val="0033A0"/>
                </a:solidFill>
                <a:latin typeface="Calibri"/>
                <a:cs typeface="Calibri"/>
              </a:rPr>
              <a:t>Exercise 2</a:t>
            </a:r>
            <a:endParaRPr lang="en-US" sz="2400" b="1" dirty="0">
              <a:solidFill>
                <a:srgbClr val="0033A0"/>
              </a:solidFill>
              <a:latin typeface="Calibri"/>
              <a:cs typeface="Calibri"/>
            </a:endParaRPr>
          </a:p>
        </p:txBody>
      </p:sp>
      <p:sp>
        <p:nvSpPr>
          <p:cNvPr id="3" name="TextBox 2">
            <a:extLst>
              <a:ext uri="{FF2B5EF4-FFF2-40B4-BE49-F238E27FC236}">
                <a16:creationId xmlns:a16="http://schemas.microsoft.com/office/drawing/2014/main" xmlns="" id="{BBCB325C-172C-4A8E-B4E1-16D7574E663E}"/>
              </a:ext>
            </a:extLst>
          </p:cNvPr>
          <p:cNvSpPr txBox="1"/>
          <p:nvPr/>
        </p:nvSpPr>
        <p:spPr>
          <a:xfrm>
            <a:off x="920552" y="1700808"/>
            <a:ext cx="7992888" cy="3970318"/>
          </a:xfrm>
          <a:prstGeom prst="rect">
            <a:avLst/>
          </a:prstGeom>
          <a:noFill/>
        </p:spPr>
        <p:txBody>
          <a:bodyPr wrap="square" rtlCol="0">
            <a:spAutoFit/>
          </a:bodyPr>
          <a:lstStyle/>
          <a:p>
            <a:r>
              <a:rPr lang="en-GB" dirty="0"/>
              <a:t>Go back to your group</a:t>
            </a:r>
          </a:p>
          <a:p>
            <a:pPr marL="285750" indent="-285750">
              <a:buFont typeface="Arial" panose="020B0604020202020204" pitchFamily="34" charset="0"/>
              <a:buChar char="•"/>
            </a:pPr>
            <a:r>
              <a:rPr lang="en-GB" dirty="0"/>
              <a:t>Identify 1 information need (and its use) that is not included in the Data Dictionary, but you think it is important in your context. </a:t>
            </a:r>
          </a:p>
          <a:p>
            <a:pPr marL="285750" indent="-285750">
              <a:buFont typeface="Arial" panose="020B0604020202020204" pitchFamily="34" charset="0"/>
              <a:buChar char="•"/>
            </a:pPr>
            <a:r>
              <a:rPr lang="en-GB" dirty="0"/>
              <a:t>Write both info need and use </a:t>
            </a:r>
            <a:r>
              <a:rPr lang="en-GB" b="1" dirty="0"/>
              <a:t>on the flipchart</a:t>
            </a:r>
          </a:p>
          <a:p>
            <a:pPr marL="285750" indent="-285750">
              <a:buFont typeface="Arial" panose="020B0604020202020204" pitchFamily="34" charset="0"/>
              <a:buChar char="•"/>
            </a:pPr>
            <a:r>
              <a:rPr lang="en-GB" dirty="0"/>
              <a:t>Reflect in your group on whether this information can be collected through DTM or not (if not, find another information that DTM can collect for you)</a:t>
            </a:r>
          </a:p>
          <a:p>
            <a:pPr marL="285750" indent="-285750">
              <a:buFont typeface="Arial" panose="020B0604020202020204" pitchFamily="34" charset="0"/>
              <a:buChar char="•"/>
            </a:pPr>
            <a:r>
              <a:rPr lang="en-GB" dirty="0"/>
              <a:t>Phrase the question in the best way possible and identify some options for answers</a:t>
            </a:r>
          </a:p>
          <a:p>
            <a:pPr marL="285750" indent="-285750">
              <a:buFont typeface="Arial" panose="020B0604020202020204" pitchFamily="34" charset="0"/>
              <a:buChar char="•"/>
            </a:pPr>
            <a:r>
              <a:rPr lang="en-GB" dirty="0"/>
              <a:t>Use visualization and descriptive analysis to verify that the question and options for answers would provide what you need (visualization should be </a:t>
            </a:r>
            <a:r>
              <a:rPr lang="en-GB" u="sng" dirty="0"/>
              <a:t>hand made</a:t>
            </a:r>
            <a:r>
              <a:rPr lang="en-GB" dirty="0"/>
              <a:t>)</a:t>
            </a:r>
          </a:p>
          <a:p>
            <a:pPr marL="285750" indent="-285750">
              <a:buFont typeface="Arial" panose="020B0604020202020204" pitchFamily="34" charset="0"/>
              <a:buChar char="•"/>
            </a:pPr>
            <a:r>
              <a:rPr lang="en-GB" i="1" dirty="0"/>
              <a:t>You can include the new info need, question and answers at the end of your Data Analysis and Dissemination Plan (empty rows)</a:t>
            </a:r>
          </a:p>
          <a:p>
            <a:pPr marL="285750" indent="-285750">
              <a:buFont typeface="Arial" panose="020B0604020202020204" pitchFamily="34" charset="0"/>
              <a:buChar char="•"/>
            </a:pPr>
            <a:endParaRPr lang="en-GB" i="1" dirty="0"/>
          </a:p>
          <a:p>
            <a:r>
              <a:rPr lang="en-GB" i="1" dirty="0"/>
              <a:t>10 Minutes</a:t>
            </a:r>
          </a:p>
        </p:txBody>
      </p:sp>
    </p:spTree>
    <p:extLst>
      <p:ext uri="{BB962C8B-B14F-4D97-AF65-F5344CB8AC3E}">
        <p14:creationId xmlns:p14="http://schemas.microsoft.com/office/powerpoint/2010/main" val="120134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2E84435-AA4A-48D3-BD8C-86478A30DFAB}"/>
              </a:ext>
            </a:extLst>
          </p:cNvPr>
          <p:cNvSpPr/>
          <p:nvPr/>
        </p:nvSpPr>
        <p:spPr>
          <a:xfrm>
            <a:off x="920552" y="1916833"/>
            <a:ext cx="8064896" cy="3139321"/>
          </a:xfrm>
          <a:prstGeom prst="rect">
            <a:avLst/>
          </a:prstGeom>
        </p:spPr>
        <p:txBody>
          <a:bodyPr wrap="square">
            <a:spAutoFit/>
          </a:bodyPr>
          <a:lstStyle/>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We learned to go through a decision- making tree to identify what information can and cannot come form DTM Site Assessment</a:t>
            </a:r>
          </a:p>
          <a:p>
            <a:pPr marL="171450" indent="-171450">
              <a:buFont typeface="Arial" panose="020B0604020202020204" pitchFamily="34" charset="0"/>
              <a:buChar char="•"/>
            </a:pPr>
            <a:r>
              <a:rPr lang="en-GB" dirty="0"/>
              <a:t>We learned how to frame the conversation with DTM when we want DTM to capture additional data for the cluster (discuss the information need and use, and only later the phrasing of the question)</a:t>
            </a:r>
          </a:p>
          <a:p>
            <a:pPr marL="171450" indent="-171450">
              <a:buFont typeface="Arial" panose="020B0604020202020204" pitchFamily="34" charset="0"/>
              <a:buChar char="•"/>
            </a:pPr>
            <a:r>
              <a:rPr lang="en-GB" dirty="0"/>
              <a:t>We transformed an information need into a dataset and then into a question with options</a:t>
            </a:r>
          </a:p>
          <a:p>
            <a:pPr marL="171450" indent="-171450">
              <a:buFont typeface="Arial" panose="020B0604020202020204" pitchFamily="34" charset="0"/>
              <a:buChar char="•"/>
            </a:pPr>
            <a:r>
              <a:rPr lang="en-GB" dirty="0"/>
              <a:t>We used the </a:t>
            </a:r>
            <a:r>
              <a:rPr lang="en-GB" i="1" dirty="0"/>
              <a:t>Data Analysis and Dissemination Plan structure </a:t>
            </a:r>
            <a:r>
              <a:rPr lang="en-GB" dirty="0"/>
              <a:t>to agree on a question, options, its descriptive analysis and use</a:t>
            </a:r>
          </a:p>
          <a:p>
            <a:pPr marL="171450" indent="-171450">
              <a:buFont typeface="Arial" panose="020B0604020202020204" pitchFamily="34" charset="0"/>
              <a:buChar char="•"/>
            </a:pPr>
            <a:r>
              <a:rPr lang="en-GB" dirty="0"/>
              <a:t>We also remembered that we can make visualizations without computers</a:t>
            </a:r>
          </a:p>
        </p:txBody>
      </p:sp>
      <p:sp>
        <p:nvSpPr>
          <p:cNvPr id="3" name="Title 1">
            <a:extLst>
              <a:ext uri="{FF2B5EF4-FFF2-40B4-BE49-F238E27FC236}">
                <a16:creationId xmlns:a16="http://schemas.microsoft.com/office/drawing/2014/main" xmlns="" id="{4BD4687A-5C49-4C03-83FC-9EB00794AD3B}"/>
              </a:ext>
            </a:extLst>
          </p:cNvPr>
          <p:cNvSpPr txBox="1">
            <a:spLocks/>
          </p:cNvSpPr>
          <p:nvPr/>
        </p:nvSpPr>
        <p:spPr>
          <a:xfrm>
            <a:off x="755848" y="332657"/>
            <a:ext cx="8229600" cy="4966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rgbClr val="0033A0"/>
                </a:solidFill>
                <a:latin typeface="Calibri"/>
                <a:cs typeface="Calibri"/>
              </a:rPr>
              <a:t>Exercise 2: what did we just do?</a:t>
            </a:r>
            <a:endParaRPr lang="en-US" sz="2400" b="1" dirty="0">
              <a:solidFill>
                <a:srgbClr val="0033A0"/>
              </a:solidFill>
              <a:latin typeface="Calibri"/>
              <a:cs typeface="Calibri"/>
            </a:endParaRPr>
          </a:p>
        </p:txBody>
      </p:sp>
    </p:spTree>
    <p:extLst>
      <p:ext uri="{BB962C8B-B14F-4D97-AF65-F5344CB8AC3E}">
        <p14:creationId xmlns:p14="http://schemas.microsoft.com/office/powerpoint/2010/main" val="823853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A867CF5-BB46-4129-86EA-5E76300D6316}" vid="{0E13BA30-6C2E-40CC-AFC8-67BC8DD4D5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774</Words>
  <Application>Microsoft Office PowerPoint</Application>
  <PresentationFormat>A4 Paper (210x297 mm)</PresentationFormat>
  <Paragraphs>53</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draft for training cluster/partners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draft for training cluster/partners</dc:title>
  <dc:creator>PAVONE Daunia</dc:creator>
  <cp:lastModifiedBy>PAVONE Daunia</cp:lastModifiedBy>
  <cp:revision>1</cp:revision>
  <dcterms:created xsi:type="dcterms:W3CDTF">2018-10-18T16:31:13Z</dcterms:created>
  <dcterms:modified xsi:type="dcterms:W3CDTF">2018-10-18T16:31:48Z</dcterms:modified>
</cp:coreProperties>
</file>