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A6D1-6BF7-4577-BDBE-CB7ABCFB4E70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EB95-2377-410A-801A-ABD797DCA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89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A6D1-6BF7-4577-BDBE-CB7ABCFB4E70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EB95-2377-410A-801A-ABD797DCA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69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A6D1-6BF7-4577-BDBE-CB7ABCFB4E70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EB95-2377-410A-801A-ABD797DCA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930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94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A6D1-6BF7-4577-BDBE-CB7ABCFB4E70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EB95-2377-410A-801A-ABD797DCA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5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A6D1-6BF7-4577-BDBE-CB7ABCFB4E70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EB95-2377-410A-801A-ABD797DCA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2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A6D1-6BF7-4577-BDBE-CB7ABCFB4E70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EB95-2377-410A-801A-ABD797DCA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9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A6D1-6BF7-4577-BDBE-CB7ABCFB4E70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EB95-2377-410A-801A-ABD797DCA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783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A6D1-6BF7-4577-BDBE-CB7ABCFB4E70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EB95-2377-410A-801A-ABD797DCA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372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A6D1-6BF7-4577-BDBE-CB7ABCFB4E70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EB95-2377-410A-801A-ABD797DCA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84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A6D1-6BF7-4577-BDBE-CB7ABCFB4E70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EB95-2377-410A-801A-ABD797DCA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091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7A6D1-6BF7-4577-BDBE-CB7ABCFB4E70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EB95-2377-410A-801A-ABD797DCA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939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7A6D1-6BF7-4577-BDBE-CB7ABCFB4E70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FEB95-2377-410A-801A-ABD797DCA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99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BCFEF4-0B65-4848-9AA6-9F3990190508}"/>
              </a:ext>
            </a:extLst>
          </p:cNvPr>
          <p:cNvSpPr/>
          <p:nvPr/>
        </p:nvSpPr>
        <p:spPr>
          <a:xfrm>
            <a:off x="1233245" y="3051105"/>
            <a:ext cx="5701004" cy="2967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6CD6C9-CF03-4F3B-BA1B-09F08AA617AA}"/>
              </a:ext>
            </a:extLst>
          </p:cNvPr>
          <p:cNvSpPr/>
          <p:nvPr/>
        </p:nvSpPr>
        <p:spPr>
          <a:xfrm>
            <a:off x="1233245" y="5467739"/>
            <a:ext cx="5701004" cy="550506"/>
          </a:xfrm>
          <a:prstGeom prst="rect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Inter-Sectoral Data </a:t>
            </a:r>
            <a:r>
              <a:rPr lang="en-GB" sz="1600" i="1" dirty="0"/>
              <a:t>(e.g., population, locations, SADD, from SDR, DTM –MSLA, Profiling, other methods of estimations)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9EDAC9-58FE-49DA-B110-7D64512B6A59}"/>
              </a:ext>
            </a:extLst>
          </p:cNvPr>
          <p:cNvSpPr/>
          <p:nvPr/>
        </p:nvSpPr>
        <p:spPr>
          <a:xfrm>
            <a:off x="1233245" y="6051512"/>
            <a:ext cx="5701004" cy="55050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Common Operational Datasets: </a:t>
            </a:r>
            <a:r>
              <a:rPr lang="en-GB" i="1" dirty="0">
                <a:solidFill>
                  <a:schemeClr val="tx1"/>
                </a:solidFill>
              </a:rPr>
              <a:t>(e.g., admin units)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B52DD1B-ADBC-4C38-8D46-CD64AFDD2072}"/>
              </a:ext>
            </a:extLst>
          </p:cNvPr>
          <p:cNvSpPr/>
          <p:nvPr/>
        </p:nvSpPr>
        <p:spPr>
          <a:xfrm>
            <a:off x="2493094" y="4645861"/>
            <a:ext cx="3230373" cy="810000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i="1" dirty="0"/>
              <a:t>Multi Sectoral Needs, Risks &amp; Resources: Key informants Interviews (e.g., DTM –MSLA)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9BD91A9-FB09-4084-870D-D47B8C7D1F7A}"/>
              </a:ext>
            </a:extLst>
          </p:cNvPr>
          <p:cNvSpPr/>
          <p:nvPr/>
        </p:nvSpPr>
        <p:spPr>
          <a:xfrm>
            <a:off x="2506702" y="3841339"/>
            <a:ext cx="2100224" cy="808546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i="1" dirty="0"/>
              <a:t>MS Needs, Risks &amp; Resources: HH survey </a:t>
            </a:r>
          </a:p>
          <a:p>
            <a:pPr algn="ctr"/>
            <a:r>
              <a:rPr lang="en-GB" sz="1600" i="1" dirty="0"/>
              <a:t>(e.g., Reach –MSNA)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8B1E1F-5163-4BDB-8E79-B0AE3EC22D74}"/>
              </a:ext>
            </a:extLst>
          </p:cNvPr>
          <p:cNvSpPr/>
          <p:nvPr/>
        </p:nvSpPr>
        <p:spPr>
          <a:xfrm>
            <a:off x="1233246" y="3848433"/>
            <a:ext cx="1259848" cy="792906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Results from Sectoral FGD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E146F4B-73B1-4A9B-B9FC-12E28C24E0E9}"/>
              </a:ext>
            </a:extLst>
          </p:cNvPr>
          <p:cNvSpPr/>
          <p:nvPr/>
        </p:nvSpPr>
        <p:spPr>
          <a:xfrm>
            <a:off x="1233244" y="4642725"/>
            <a:ext cx="1270834" cy="8085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i="1" dirty="0"/>
              <a:t>Sectoral Assessments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FDFF8AC-FC6C-4D55-B2DD-473961247C0C}"/>
              </a:ext>
            </a:extLst>
          </p:cNvPr>
          <p:cNvSpPr/>
          <p:nvPr/>
        </p:nvSpPr>
        <p:spPr>
          <a:xfrm>
            <a:off x="1233244" y="3028653"/>
            <a:ext cx="1935437" cy="80854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i="1" dirty="0"/>
              <a:t>Sectoral Assessments (HH&amp; Individual Surveys)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1510CFE-06B7-412B-8658-9E790F2D7846}"/>
              </a:ext>
            </a:extLst>
          </p:cNvPr>
          <p:cNvSpPr/>
          <p:nvPr/>
        </p:nvSpPr>
        <p:spPr>
          <a:xfrm>
            <a:off x="4596503" y="3848433"/>
            <a:ext cx="1473113" cy="80854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i="1" dirty="0"/>
              <a:t>Interviews with Sectoral Service providers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3419B37-4B8F-4A5D-9668-0D8B78FE2A09}"/>
              </a:ext>
            </a:extLst>
          </p:cNvPr>
          <p:cNvSpPr/>
          <p:nvPr/>
        </p:nvSpPr>
        <p:spPr>
          <a:xfrm>
            <a:off x="5712450" y="4655336"/>
            <a:ext cx="1213406" cy="808546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i="1" dirty="0"/>
              <a:t>Secondary Data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99B414B-A1C4-43A5-84FF-32C13D1BFE88}"/>
              </a:ext>
            </a:extLst>
          </p:cNvPr>
          <p:cNvSpPr/>
          <p:nvPr/>
        </p:nvSpPr>
        <p:spPr>
          <a:xfrm>
            <a:off x="3184908" y="3031686"/>
            <a:ext cx="1987828" cy="8085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i="1" dirty="0"/>
              <a:t>Sectoral Assessments (e.g., water testing)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D55D3B6-2BBB-4841-B2E4-77B750B85EE2}"/>
              </a:ext>
            </a:extLst>
          </p:cNvPr>
          <p:cNvGrpSpPr/>
          <p:nvPr/>
        </p:nvGrpSpPr>
        <p:grpSpPr>
          <a:xfrm>
            <a:off x="1233245" y="904480"/>
            <a:ext cx="5701004" cy="2125820"/>
            <a:chOff x="1233245" y="923731"/>
            <a:chExt cx="5701004" cy="2125820"/>
          </a:xfrm>
        </p:grpSpPr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id="{56CB6E81-AB8D-46D2-A8A9-BA9647AB4C19}"/>
                </a:ext>
              </a:extLst>
            </p:cNvPr>
            <p:cNvSpPr/>
            <p:nvPr/>
          </p:nvSpPr>
          <p:spPr>
            <a:xfrm>
              <a:off x="1233245" y="923731"/>
              <a:ext cx="5701004" cy="2125820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C6F6105-53FC-42FA-A21C-62AB02C0A69A}"/>
                </a:ext>
              </a:extLst>
            </p:cNvPr>
            <p:cNvSpPr/>
            <p:nvPr/>
          </p:nvSpPr>
          <p:spPr>
            <a:xfrm>
              <a:off x="3950802" y="2180761"/>
              <a:ext cx="188960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Analyse &amp; </a:t>
              </a:r>
            </a:p>
            <a:p>
              <a:pPr algn="ctr"/>
              <a:r>
                <a:rPr lang="en-GB" dirty="0">
                  <a:solidFill>
                    <a:schemeClr val="bg1"/>
                  </a:solidFill>
                </a:rPr>
                <a:t>Plan Response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119B1F42-5FD7-4CF3-AA1B-0C77BDCE9014}"/>
              </a:ext>
            </a:extLst>
          </p:cNvPr>
          <p:cNvSpPr txBox="1"/>
          <p:nvPr/>
        </p:nvSpPr>
        <p:spPr>
          <a:xfrm>
            <a:off x="2415566" y="2233826"/>
            <a:ext cx="85632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Explain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ECE09F-B397-4263-81E1-154E28EC67FA}"/>
              </a:ext>
            </a:extLst>
          </p:cNvPr>
          <p:cNvSpPr txBox="1"/>
          <p:nvPr/>
        </p:nvSpPr>
        <p:spPr>
          <a:xfrm>
            <a:off x="2905433" y="1837776"/>
            <a:ext cx="102220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Interpret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CE2081-FCF3-4818-B3F6-350EF4C93B0B}"/>
              </a:ext>
            </a:extLst>
          </p:cNvPr>
          <p:cNvSpPr txBox="1"/>
          <p:nvPr/>
        </p:nvSpPr>
        <p:spPr>
          <a:xfrm>
            <a:off x="3347783" y="1445277"/>
            <a:ext cx="113813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Anticipate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2D094DA-5FB6-45C9-926D-49D93B6A1E04}"/>
              </a:ext>
            </a:extLst>
          </p:cNvPr>
          <p:cNvGrpSpPr/>
          <p:nvPr/>
        </p:nvGrpSpPr>
        <p:grpSpPr>
          <a:xfrm>
            <a:off x="3409749" y="901026"/>
            <a:ext cx="1347996" cy="519850"/>
            <a:chOff x="3409749" y="901026"/>
            <a:chExt cx="1347996" cy="519850"/>
          </a:xfrm>
        </p:grpSpPr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2F0CD663-8612-4EF2-96C2-391B2C234475}"/>
                </a:ext>
              </a:extLst>
            </p:cNvPr>
            <p:cNvSpPr/>
            <p:nvPr/>
          </p:nvSpPr>
          <p:spPr>
            <a:xfrm>
              <a:off x="3409749" y="901026"/>
              <a:ext cx="1347996" cy="51985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0662065-734C-4ACE-9369-D7811FD2296E}"/>
                </a:ext>
              </a:extLst>
            </p:cNvPr>
            <p:cNvSpPr txBox="1"/>
            <p:nvPr/>
          </p:nvSpPr>
          <p:spPr>
            <a:xfrm>
              <a:off x="3675027" y="1041489"/>
              <a:ext cx="80182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Advise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B8485CE-2B32-4146-A5E6-D76261F59C92}"/>
              </a:ext>
            </a:extLst>
          </p:cNvPr>
          <p:cNvGrpSpPr/>
          <p:nvPr/>
        </p:nvGrpSpPr>
        <p:grpSpPr>
          <a:xfrm>
            <a:off x="50800" y="5521523"/>
            <a:ext cx="1125477" cy="1117715"/>
            <a:chOff x="50800" y="5521523"/>
            <a:chExt cx="1125477" cy="1117715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638BF99-15FB-46A6-9BD4-73D79CB823E5}"/>
                </a:ext>
              </a:extLst>
            </p:cNvPr>
            <p:cNvCxnSpPr>
              <a:cxnSpLocks/>
            </p:cNvCxnSpPr>
            <p:nvPr/>
          </p:nvCxnSpPr>
          <p:spPr>
            <a:xfrm>
              <a:off x="63468" y="6018245"/>
              <a:ext cx="1112809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30" name="Picture 6" descr="Risultati immagini per daisy drawing">
              <a:extLst>
                <a:ext uri="{FF2B5EF4-FFF2-40B4-BE49-F238E27FC236}">
                  <a16:creationId xmlns:a16="http://schemas.microsoft.com/office/drawing/2014/main" id="{65317946-DC59-494A-A354-A257C655667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106"/>
            <a:stretch/>
          </p:blipFill>
          <p:spPr bwMode="auto">
            <a:xfrm>
              <a:off x="98436" y="5521523"/>
              <a:ext cx="499076" cy="479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84952DD-46BC-432B-AC63-35E63CFC1F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00" y="6186312"/>
              <a:ext cx="462837" cy="282221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2EAC397-4125-45B2-B05C-CFAF0ACEAA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5159" y="6355714"/>
              <a:ext cx="388735" cy="26553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C30227B-2EAB-4538-82E1-6E5918C32BE3}"/>
                </a:ext>
              </a:extLst>
            </p:cNvPr>
            <p:cNvCxnSpPr/>
            <p:nvPr/>
          </p:nvCxnSpPr>
          <p:spPr>
            <a:xfrm flipV="1">
              <a:off x="108624" y="6205536"/>
              <a:ext cx="620889" cy="415707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B23219BE-0134-4D8B-966C-27609F00D2F7}"/>
                </a:ext>
              </a:extLst>
            </p:cNvPr>
            <p:cNvCxnSpPr/>
            <p:nvPr/>
          </p:nvCxnSpPr>
          <p:spPr>
            <a:xfrm flipV="1">
              <a:off x="378171" y="6223531"/>
              <a:ext cx="620889" cy="415707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Scroll: Vertical 36">
            <a:extLst>
              <a:ext uri="{FF2B5EF4-FFF2-40B4-BE49-F238E27FC236}">
                <a16:creationId xmlns:a16="http://schemas.microsoft.com/office/drawing/2014/main" id="{49078C2B-CC18-4C44-B241-4AEF65D746EF}"/>
              </a:ext>
            </a:extLst>
          </p:cNvPr>
          <p:cNvSpPr/>
          <p:nvPr/>
        </p:nvSpPr>
        <p:spPr>
          <a:xfrm>
            <a:off x="7013795" y="158045"/>
            <a:ext cx="2892205" cy="351923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GB" b="1" dirty="0"/>
              <a:t>House Rules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Right method for right information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Complementarity of results from various methods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Interoperability </a:t>
            </a:r>
            <a:r>
              <a:rPr lang="en-GB" sz="1400" i="1" dirty="0"/>
              <a:t>(for data and information access, exchange and cooperative use)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DF82A16-0EB8-4B22-AACD-6A64FEB61FA3}"/>
              </a:ext>
            </a:extLst>
          </p:cNvPr>
          <p:cNvGrpSpPr/>
          <p:nvPr/>
        </p:nvGrpSpPr>
        <p:grpSpPr>
          <a:xfrm>
            <a:off x="7035853" y="3806895"/>
            <a:ext cx="2664000" cy="2801804"/>
            <a:chOff x="7035853" y="3806895"/>
            <a:chExt cx="2664000" cy="2801804"/>
          </a:xfrm>
        </p:grpSpPr>
        <p:pic>
          <p:nvPicPr>
            <p:cNvPr id="1026" name="Picture 2" descr="Risultati immagini per tree">
              <a:extLst>
                <a:ext uri="{FF2B5EF4-FFF2-40B4-BE49-F238E27FC236}">
                  <a16:creationId xmlns:a16="http://schemas.microsoft.com/office/drawing/2014/main" id="{5E003230-404F-4E87-A9E4-7AFC04D0B76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380"/>
            <a:stretch/>
          </p:blipFill>
          <p:spPr bwMode="auto">
            <a:xfrm>
              <a:off x="7566433" y="3806895"/>
              <a:ext cx="2038350" cy="2194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5003C13-F2EE-4C28-8B19-B65FF97A4DD8}"/>
                </a:ext>
              </a:extLst>
            </p:cNvPr>
            <p:cNvCxnSpPr>
              <a:cxnSpLocks/>
            </p:cNvCxnSpPr>
            <p:nvPr/>
          </p:nvCxnSpPr>
          <p:spPr>
            <a:xfrm>
              <a:off x="7035853" y="6018245"/>
              <a:ext cx="2664000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8BB0356-AF5F-41A5-A18F-557B5C7092C5}"/>
                </a:ext>
              </a:extLst>
            </p:cNvPr>
            <p:cNvCxnSpPr/>
            <p:nvPr/>
          </p:nvCxnSpPr>
          <p:spPr>
            <a:xfrm flipV="1">
              <a:off x="7979207" y="6167086"/>
              <a:ext cx="620889" cy="415707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65CF7DE-2A32-435D-A4D8-BBDF3AE33888}"/>
                </a:ext>
              </a:extLst>
            </p:cNvPr>
            <p:cNvCxnSpPr/>
            <p:nvPr/>
          </p:nvCxnSpPr>
          <p:spPr>
            <a:xfrm flipV="1">
              <a:off x="8289651" y="6167086"/>
              <a:ext cx="620889" cy="415707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8E8C0E8-DCC7-4B6C-B75B-EDBD51C9E9F2}"/>
                </a:ext>
              </a:extLst>
            </p:cNvPr>
            <p:cNvCxnSpPr/>
            <p:nvPr/>
          </p:nvCxnSpPr>
          <p:spPr>
            <a:xfrm flipV="1">
              <a:off x="8556323" y="6186311"/>
              <a:ext cx="620889" cy="415707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E523B8C1-46D9-43CC-891E-F6D25FB7F2E8}"/>
                </a:ext>
              </a:extLst>
            </p:cNvPr>
            <p:cNvCxnSpPr/>
            <p:nvPr/>
          </p:nvCxnSpPr>
          <p:spPr>
            <a:xfrm flipV="1">
              <a:off x="8866767" y="6186311"/>
              <a:ext cx="620889" cy="415707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26BA0FAD-EAB1-41DA-B82C-8752C94E808F}"/>
                </a:ext>
              </a:extLst>
            </p:cNvPr>
            <p:cNvCxnSpPr/>
            <p:nvPr/>
          </p:nvCxnSpPr>
          <p:spPr>
            <a:xfrm flipV="1">
              <a:off x="7059157" y="6147861"/>
              <a:ext cx="620889" cy="415707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4C5312E1-23B0-44DB-8374-5BABEE6C2C01}"/>
                </a:ext>
              </a:extLst>
            </p:cNvPr>
            <p:cNvCxnSpPr/>
            <p:nvPr/>
          </p:nvCxnSpPr>
          <p:spPr>
            <a:xfrm flipV="1">
              <a:off x="7319538" y="6176698"/>
              <a:ext cx="620889" cy="415707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BE6B3809-52F4-4AF5-B52E-2311A5AA2177}"/>
                </a:ext>
              </a:extLst>
            </p:cNvPr>
            <p:cNvCxnSpPr/>
            <p:nvPr/>
          </p:nvCxnSpPr>
          <p:spPr>
            <a:xfrm flipV="1">
              <a:off x="7629982" y="6176698"/>
              <a:ext cx="620889" cy="415707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B932B64-8466-41DC-933D-1FBCC57FD7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15992" y="6299200"/>
              <a:ext cx="402139" cy="309499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7215B65F-0B34-45A6-A431-8C7674C11F9C}"/>
              </a:ext>
            </a:extLst>
          </p:cNvPr>
          <p:cNvSpPr txBox="1"/>
          <p:nvPr/>
        </p:nvSpPr>
        <p:spPr>
          <a:xfrm>
            <a:off x="0" y="61620"/>
            <a:ext cx="7343485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00" b="1" i="1" dirty="0"/>
              <a:t>Data House </a:t>
            </a:r>
            <a:r>
              <a:rPr lang="en-GB" sz="2300" b="1" dirty="0"/>
              <a:t>in Humanitarian Analysis and Decision Making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BF9C76B-0FF1-4A96-9890-75FB41618F30}"/>
              </a:ext>
            </a:extLst>
          </p:cNvPr>
          <p:cNvGrpSpPr/>
          <p:nvPr/>
        </p:nvGrpSpPr>
        <p:grpSpPr>
          <a:xfrm>
            <a:off x="5188963" y="3057840"/>
            <a:ext cx="1752090" cy="1625224"/>
            <a:chOff x="5188963" y="3057840"/>
            <a:chExt cx="1752090" cy="162522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D6268AB-F8A9-432D-B8D2-45A55B83A9A5}"/>
                </a:ext>
              </a:extLst>
            </p:cNvPr>
            <p:cNvSpPr txBox="1"/>
            <p:nvPr/>
          </p:nvSpPr>
          <p:spPr>
            <a:xfrm>
              <a:off x="5188963" y="3057840"/>
              <a:ext cx="1736893" cy="562590"/>
            </a:xfrm>
            <a:prstGeom prst="rect">
              <a:avLst/>
            </a:prstGeom>
            <a:solidFill>
              <a:srgbClr val="4472C4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GB" sz="1528" i="1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Admin data from Service providers</a:t>
              </a:r>
              <a:endParaRPr lang="en-GB" sz="1190" i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0DB6C7A-FBC4-4E20-B6AA-F7FEE3E6BBA6}"/>
                </a:ext>
              </a:extLst>
            </p:cNvPr>
            <p:cNvSpPr txBox="1"/>
            <p:nvPr/>
          </p:nvSpPr>
          <p:spPr>
            <a:xfrm>
              <a:off x="6076420" y="3852067"/>
              <a:ext cx="864633" cy="830997"/>
            </a:xfrm>
            <a:prstGeom prst="rect">
              <a:avLst/>
            </a:prstGeom>
            <a:solidFill>
              <a:srgbClr val="4472C4"/>
            </a:solidFill>
          </p:spPr>
          <p:txBody>
            <a:bodyPr wrap="square" rtlCol="0">
              <a:spAutoFit/>
            </a:bodyPr>
            <a:lstStyle/>
            <a:p>
              <a:r>
                <a:rPr lang="en-GB" sz="1200" i="1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(e.g., schools, Health centres)</a:t>
              </a:r>
              <a:endParaRPr lang="en-GB" sz="1200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C592F30-6BA1-4F45-9927-E5ED3DA4DC0A}"/>
                </a:ext>
              </a:extLst>
            </p:cNvPr>
            <p:cNvSpPr/>
            <p:nvPr/>
          </p:nvSpPr>
          <p:spPr>
            <a:xfrm>
              <a:off x="5188963" y="3633213"/>
              <a:ext cx="1736893" cy="19723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0C70A3FE-CB59-4DBE-BB9A-C40CE8594BB3}"/>
              </a:ext>
            </a:extLst>
          </p:cNvPr>
          <p:cNvSpPr txBox="1"/>
          <p:nvPr/>
        </p:nvSpPr>
        <p:spPr>
          <a:xfrm>
            <a:off x="1870971" y="2622681"/>
            <a:ext cx="100059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Describe</a:t>
            </a:r>
          </a:p>
        </p:txBody>
      </p:sp>
    </p:spTree>
    <p:extLst>
      <p:ext uri="{BB962C8B-B14F-4D97-AF65-F5344CB8AC3E}">
        <p14:creationId xmlns:p14="http://schemas.microsoft.com/office/powerpoint/2010/main" val="211199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Box 125"/>
          <p:cNvSpPr txBox="1"/>
          <p:nvPr/>
        </p:nvSpPr>
        <p:spPr>
          <a:xfrm>
            <a:off x="2814636" y="2972272"/>
            <a:ext cx="147688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DTM data</a:t>
            </a:r>
            <a:endParaRPr lang="en-GB" sz="1400" i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7710125" y="1951851"/>
            <a:ext cx="1822075" cy="20005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Explanatory Analysis &amp; Interpretation: </a:t>
            </a:r>
            <a:r>
              <a:rPr lang="en-US" sz="1400" dirty="0">
                <a:solidFill>
                  <a:srgbClr val="C00000"/>
                </a:solidFill>
              </a:rPr>
              <a:t>Why? What does it mean? What may happen if…?</a:t>
            </a:r>
          </a:p>
          <a:p>
            <a:pPr algn="ctr"/>
            <a:r>
              <a:rPr lang="en-US" sz="1200" i="1" dirty="0">
                <a:solidFill>
                  <a:schemeClr val="bg1">
                    <a:lumMod val="50000"/>
                  </a:schemeClr>
                </a:solidFill>
              </a:rPr>
              <a:t>(with sectoral and context experts)</a:t>
            </a:r>
            <a:endParaRPr lang="en-GB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656337" y="5181428"/>
            <a:ext cx="1936377" cy="12926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Response planning: </a:t>
            </a:r>
          </a:p>
          <a:p>
            <a:pPr algn="ctr"/>
            <a:r>
              <a:rPr lang="en-US" sz="1400" dirty="0">
                <a:solidFill>
                  <a:srgbClr val="C00000"/>
                </a:solidFill>
              </a:rPr>
              <a:t>What could be done? What will we do? </a:t>
            </a:r>
          </a:p>
          <a:p>
            <a:pPr algn="ctr"/>
            <a:r>
              <a:rPr lang="en-US" sz="1200" i="1" dirty="0">
                <a:solidFill>
                  <a:schemeClr val="bg1">
                    <a:lumMod val="50000"/>
                  </a:schemeClr>
                </a:solidFill>
              </a:rPr>
              <a:t>(with Decision Makers)</a:t>
            </a:r>
            <a:endParaRPr lang="en-GB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05325" y="3644431"/>
            <a:ext cx="177086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Joint Assessment</a:t>
            </a:r>
          </a:p>
          <a:p>
            <a:pPr algn="ctr"/>
            <a:r>
              <a:rPr lang="en-US" dirty="0"/>
              <a:t>planning </a:t>
            </a:r>
            <a:endParaRPr lang="en-GB" dirty="0"/>
          </a:p>
        </p:txBody>
      </p:sp>
      <p:sp>
        <p:nvSpPr>
          <p:cNvPr id="130" name="TextBox 129"/>
          <p:cNvSpPr txBox="1"/>
          <p:nvPr/>
        </p:nvSpPr>
        <p:spPr>
          <a:xfrm>
            <a:off x="4621814" y="5643093"/>
            <a:ext cx="169245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Implementation</a:t>
            </a:r>
            <a:endParaRPr lang="en-GB" dirty="0"/>
          </a:p>
        </p:txBody>
      </p:sp>
      <p:sp>
        <p:nvSpPr>
          <p:cNvPr id="131" name="TextBox 130"/>
          <p:cNvSpPr txBox="1"/>
          <p:nvPr/>
        </p:nvSpPr>
        <p:spPr>
          <a:xfrm>
            <a:off x="1644809" y="5643093"/>
            <a:ext cx="123880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Monitoring</a:t>
            </a:r>
            <a:endParaRPr lang="en-GB" dirty="0"/>
          </a:p>
        </p:txBody>
      </p:sp>
      <p:cxnSp>
        <p:nvCxnSpPr>
          <p:cNvPr id="132" name="Straight Arrow Connector 131"/>
          <p:cNvCxnSpPr>
            <a:stCxn id="138" idx="3"/>
            <a:endCxn id="152" idx="1"/>
          </p:cNvCxnSpPr>
          <p:nvPr/>
        </p:nvCxnSpPr>
        <p:spPr>
          <a:xfrm>
            <a:off x="4294180" y="3967597"/>
            <a:ext cx="818607" cy="88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49" idx="3"/>
            <a:endCxn id="127" idx="1"/>
          </p:cNvCxnSpPr>
          <p:nvPr/>
        </p:nvCxnSpPr>
        <p:spPr>
          <a:xfrm>
            <a:off x="6814535" y="1037799"/>
            <a:ext cx="895590" cy="19143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128" idx="1"/>
            <a:endCxn id="130" idx="3"/>
          </p:cNvCxnSpPr>
          <p:nvPr/>
        </p:nvCxnSpPr>
        <p:spPr>
          <a:xfrm flipH="1">
            <a:off x="6314265" y="5827759"/>
            <a:ext cx="1342072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30" idx="1"/>
            <a:endCxn id="131" idx="3"/>
          </p:cNvCxnSpPr>
          <p:nvPr/>
        </p:nvCxnSpPr>
        <p:spPr>
          <a:xfrm flipH="1">
            <a:off x="2883610" y="5827759"/>
            <a:ext cx="1738204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Elbow Connector 135"/>
          <p:cNvCxnSpPr>
            <a:stCxn id="131" idx="2"/>
            <a:endCxn id="128" idx="2"/>
          </p:cNvCxnSpPr>
          <p:nvPr/>
        </p:nvCxnSpPr>
        <p:spPr>
          <a:xfrm rot="16200000" flipH="1">
            <a:off x="5213536" y="3063099"/>
            <a:ext cx="461665" cy="6360316"/>
          </a:xfrm>
          <a:prstGeom prst="bentConnector3">
            <a:avLst>
              <a:gd name="adj1" fmla="val 149516"/>
            </a:avLst>
          </a:prstGeom>
          <a:ln>
            <a:prstDash val="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lbow Connector 136"/>
          <p:cNvCxnSpPr>
            <a:stCxn id="131" idx="0"/>
            <a:endCxn id="127" idx="2"/>
          </p:cNvCxnSpPr>
          <p:nvPr/>
        </p:nvCxnSpPr>
        <p:spPr>
          <a:xfrm rot="5400000" flipH="1" flipV="1">
            <a:off x="4597339" y="1619270"/>
            <a:ext cx="1690694" cy="6356953"/>
          </a:xfrm>
          <a:prstGeom prst="bentConnector3">
            <a:avLst>
              <a:gd name="adj1" fmla="val 50000"/>
            </a:avLst>
          </a:prstGeom>
          <a:ln>
            <a:prstDash val="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2817295" y="3505932"/>
            <a:ext cx="1476885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Sectoral Assessment data</a:t>
            </a:r>
            <a:endParaRPr lang="en-GB" sz="1400" i="1" dirty="0"/>
          </a:p>
        </p:txBody>
      </p:sp>
      <p:sp>
        <p:nvSpPr>
          <p:cNvPr id="139" name="TextBox 138"/>
          <p:cNvSpPr txBox="1"/>
          <p:nvPr/>
        </p:nvSpPr>
        <p:spPr>
          <a:xfrm>
            <a:off x="305324" y="2833772"/>
            <a:ext cx="17708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Joint Assessment</a:t>
            </a:r>
          </a:p>
          <a:p>
            <a:pPr algn="ctr"/>
            <a:r>
              <a:rPr lang="en-US" dirty="0"/>
              <a:t>planning </a:t>
            </a:r>
            <a:endParaRPr lang="en-GB" dirty="0"/>
          </a:p>
        </p:txBody>
      </p:sp>
      <p:cxnSp>
        <p:nvCxnSpPr>
          <p:cNvPr id="140" name="Straight Arrow Connector 139"/>
          <p:cNvCxnSpPr>
            <a:stCxn id="139" idx="3"/>
            <a:endCxn id="126" idx="1"/>
          </p:cNvCxnSpPr>
          <p:nvPr/>
        </p:nvCxnSpPr>
        <p:spPr>
          <a:xfrm>
            <a:off x="2076193" y="3156938"/>
            <a:ext cx="738443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129" idx="3"/>
            <a:endCxn id="138" idx="1"/>
          </p:cNvCxnSpPr>
          <p:nvPr/>
        </p:nvCxnSpPr>
        <p:spPr>
          <a:xfrm>
            <a:off x="2076193" y="3967597"/>
            <a:ext cx="741102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126" idx="3"/>
            <a:endCxn id="151" idx="1"/>
          </p:cNvCxnSpPr>
          <p:nvPr/>
        </p:nvCxnSpPr>
        <p:spPr>
          <a:xfrm flipV="1">
            <a:off x="4291521" y="3151204"/>
            <a:ext cx="822370" cy="573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2812791" y="1630365"/>
            <a:ext cx="1476885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Government and Cluster Members Data</a:t>
            </a:r>
            <a:endParaRPr lang="en-GB" sz="1400" i="1" dirty="0"/>
          </a:p>
        </p:txBody>
      </p:sp>
      <p:sp>
        <p:nvSpPr>
          <p:cNvPr id="144" name="TextBox 143"/>
          <p:cNvSpPr txBox="1"/>
          <p:nvPr/>
        </p:nvSpPr>
        <p:spPr>
          <a:xfrm>
            <a:off x="2812791" y="723270"/>
            <a:ext cx="1476885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Qualitative Data</a:t>
            </a:r>
            <a:endParaRPr lang="en-GB" sz="1400" i="1" dirty="0"/>
          </a:p>
        </p:txBody>
      </p:sp>
      <p:cxnSp>
        <p:nvCxnSpPr>
          <p:cNvPr id="145" name="Straight Arrow Connector 144"/>
          <p:cNvCxnSpPr>
            <a:stCxn id="143" idx="3"/>
            <a:endCxn id="150" idx="1"/>
          </p:cNvCxnSpPr>
          <p:nvPr/>
        </p:nvCxnSpPr>
        <p:spPr>
          <a:xfrm flipV="1">
            <a:off x="4289676" y="2230529"/>
            <a:ext cx="784384" cy="1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144" idx="3"/>
            <a:endCxn id="149" idx="1"/>
          </p:cNvCxnSpPr>
          <p:nvPr/>
        </p:nvCxnSpPr>
        <p:spPr>
          <a:xfrm flipV="1">
            <a:off x="4289676" y="1037799"/>
            <a:ext cx="823111" cy="8637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>
            <a:off x="8822868" y="3952399"/>
            <a:ext cx="3363" cy="1229029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/>
          <p:cNvSpPr/>
          <p:nvPr/>
        </p:nvSpPr>
        <p:spPr>
          <a:xfrm>
            <a:off x="5112787" y="714633"/>
            <a:ext cx="170174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Descriptive analysis </a:t>
            </a:r>
            <a:endParaRPr lang="en-GB" dirty="0"/>
          </a:p>
        </p:txBody>
      </p:sp>
      <p:sp>
        <p:nvSpPr>
          <p:cNvPr id="150" name="Rectangle 149"/>
          <p:cNvSpPr/>
          <p:nvPr/>
        </p:nvSpPr>
        <p:spPr>
          <a:xfrm>
            <a:off x="5074060" y="1907363"/>
            <a:ext cx="170174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Descriptive analysis </a:t>
            </a:r>
            <a:endParaRPr lang="en-GB" dirty="0"/>
          </a:p>
        </p:txBody>
      </p:sp>
      <p:sp>
        <p:nvSpPr>
          <p:cNvPr id="151" name="Rectangle 150"/>
          <p:cNvSpPr/>
          <p:nvPr/>
        </p:nvSpPr>
        <p:spPr>
          <a:xfrm>
            <a:off x="5113891" y="2828038"/>
            <a:ext cx="170174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Descriptive analysis </a:t>
            </a:r>
            <a:endParaRPr lang="en-GB" dirty="0"/>
          </a:p>
        </p:txBody>
      </p:sp>
      <p:sp>
        <p:nvSpPr>
          <p:cNvPr id="152" name="Rectangle 151"/>
          <p:cNvSpPr/>
          <p:nvPr/>
        </p:nvSpPr>
        <p:spPr>
          <a:xfrm>
            <a:off x="5112787" y="3653301"/>
            <a:ext cx="170174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Descriptive analysis </a:t>
            </a:r>
            <a:endParaRPr lang="en-GB" dirty="0"/>
          </a:p>
        </p:txBody>
      </p:sp>
      <p:sp>
        <p:nvSpPr>
          <p:cNvPr id="153" name="Rectangle 152"/>
          <p:cNvSpPr/>
          <p:nvPr/>
        </p:nvSpPr>
        <p:spPr>
          <a:xfrm>
            <a:off x="4378871" y="1342453"/>
            <a:ext cx="31695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C00000"/>
                </a:solidFill>
              </a:rPr>
              <a:t>Who, What, Where, </a:t>
            </a:r>
          </a:p>
          <a:p>
            <a:pPr algn="ctr"/>
            <a:r>
              <a:rPr lang="en-US" sz="1400" dirty="0">
                <a:solidFill>
                  <a:srgbClr val="C00000"/>
                </a:solidFill>
              </a:rPr>
              <a:t>When, How many?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4976533" y="4302770"/>
            <a:ext cx="21182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i="1" dirty="0">
                <a:solidFill>
                  <a:schemeClr val="bg1">
                    <a:lumMod val="50000"/>
                  </a:schemeClr>
                </a:solidFill>
              </a:rPr>
              <a:t>(IMO: Charts, maps and tables)</a:t>
            </a:r>
            <a:endParaRPr lang="en-GB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5" name="Straight Arrow Connector 154"/>
          <p:cNvCxnSpPr>
            <a:stCxn id="150" idx="3"/>
            <a:endCxn id="127" idx="1"/>
          </p:cNvCxnSpPr>
          <p:nvPr/>
        </p:nvCxnSpPr>
        <p:spPr>
          <a:xfrm>
            <a:off x="6775808" y="2230529"/>
            <a:ext cx="934317" cy="72159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151" idx="3"/>
            <a:endCxn id="127" idx="1"/>
          </p:cNvCxnSpPr>
          <p:nvPr/>
        </p:nvCxnSpPr>
        <p:spPr>
          <a:xfrm flipV="1">
            <a:off x="6815639" y="2952125"/>
            <a:ext cx="894486" cy="199079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152" idx="3"/>
            <a:endCxn id="127" idx="1"/>
          </p:cNvCxnSpPr>
          <p:nvPr/>
        </p:nvCxnSpPr>
        <p:spPr>
          <a:xfrm flipV="1">
            <a:off x="6814535" y="2952125"/>
            <a:ext cx="895590" cy="10243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68695" y="76940"/>
            <a:ext cx="9088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DTM data in Clusters &amp; WGs analysis and decision making for response</a:t>
            </a:r>
          </a:p>
        </p:txBody>
      </p:sp>
    </p:spTree>
    <p:extLst>
      <p:ext uri="{BB962C8B-B14F-4D97-AF65-F5344CB8AC3E}">
        <p14:creationId xmlns:p14="http://schemas.microsoft.com/office/powerpoint/2010/main" val="88206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A867CF5-BB46-4129-86EA-5E76300D6316}" vid="{0E13BA30-6C2E-40CC-AFC8-67BC8DD4D5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52</TotalTime>
  <Words>268</Words>
  <Application>Microsoft Office PowerPoint</Application>
  <PresentationFormat>A4 Paper (210x297 mm)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PAVONE Daunia</dc:creator>
  <cp:lastModifiedBy>PAVONE Daunia</cp:lastModifiedBy>
  <cp:revision>18</cp:revision>
  <dcterms:created xsi:type="dcterms:W3CDTF">2018-07-29T10:12:25Z</dcterms:created>
  <dcterms:modified xsi:type="dcterms:W3CDTF">2019-03-26T08:44:05Z</dcterms:modified>
</cp:coreProperties>
</file>